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83"/>
  </p:notesMasterIdLst>
  <p:sldIdLst>
    <p:sldId id="256" r:id="rId3"/>
    <p:sldId id="414" r:id="rId4"/>
    <p:sldId id="418" r:id="rId5"/>
    <p:sldId id="552" r:id="rId6"/>
    <p:sldId id="616" r:id="rId7"/>
    <p:sldId id="622" r:id="rId8"/>
    <p:sldId id="621" r:id="rId9"/>
    <p:sldId id="620" r:id="rId10"/>
    <p:sldId id="619" r:id="rId11"/>
    <p:sldId id="618" r:id="rId12"/>
    <p:sldId id="617" r:id="rId13"/>
    <p:sldId id="612" r:id="rId14"/>
    <p:sldId id="626" r:id="rId15"/>
    <p:sldId id="625" r:id="rId16"/>
    <p:sldId id="624" r:id="rId17"/>
    <p:sldId id="627" r:id="rId18"/>
    <p:sldId id="623" r:id="rId19"/>
    <p:sldId id="613" r:id="rId20"/>
    <p:sldId id="629" r:id="rId21"/>
    <p:sldId id="628" r:id="rId22"/>
    <p:sldId id="630" r:id="rId23"/>
    <p:sldId id="554" r:id="rId24"/>
    <p:sldId id="555" r:id="rId25"/>
    <p:sldId id="556" r:id="rId26"/>
    <p:sldId id="561" r:id="rId27"/>
    <p:sldId id="632" r:id="rId28"/>
    <p:sldId id="631" r:id="rId29"/>
    <p:sldId id="633" r:id="rId30"/>
    <p:sldId id="634" r:id="rId31"/>
    <p:sldId id="635" r:id="rId32"/>
    <p:sldId id="636" r:id="rId33"/>
    <p:sldId id="637" r:id="rId34"/>
    <p:sldId id="638" r:id="rId35"/>
    <p:sldId id="639" r:id="rId36"/>
    <p:sldId id="640" r:id="rId37"/>
    <p:sldId id="641" r:id="rId38"/>
    <p:sldId id="642" r:id="rId39"/>
    <p:sldId id="643" r:id="rId40"/>
    <p:sldId id="645" r:id="rId41"/>
    <p:sldId id="647" r:id="rId42"/>
    <p:sldId id="648" r:id="rId43"/>
    <p:sldId id="649" r:id="rId44"/>
    <p:sldId id="646" r:id="rId45"/>
    <p:sldId id="650" r:id="rId46"/>
    <p:sldId id="651" r:id="rId47"/>
    <p:sldId id="652" r:id="rId48"/>
    <p:sldId id="653" r:id="rId49"/>
    <p:sldId id="654" r:id="rId50"/>
    <p:sldId id="655" r:id="rId51"/>
    <p:sldId id="562" r:id="rId52"/>
    <p:sldId id="660" r:id="rId53"/>
    <p:sldId id="659" r:id="rId54"/>
    <p:sldId id="658" r:id="rId55"/>
    <p:sldId id="656" r:id="rId56"/>
    <p:sldId id="657" r:id="rId57"/>
    <p:sldId id="661" r:id="rId58"/>
    <p:sldId id="583" r:id="rId59"/>
    <p:sldId id="662" r:id="rId60"/>
    <p:sldId id="663" r:id="rId61"/>
    <p:sldId id="664" r:id="rId62"/>
    <p:sldId id="584" r:id="rId63"/>
    <p:sldId id="665" r:id="rId64"/>
    <p:sldId id="585" r:id="rId65"/>
    <p:sldId id="557" r:id="rId66"/>
    <p:sldId id="595" r:id="rId67"/>
    <p:sldId id="666" r:id="rId68"/>
    <p:sldId id="667" r:id="rId69"/>
    <p:sldId id="668" r:id="rId70"/>
    <p:sldId id="669" r:id="rId71"/>
    <p:sldId id="605" r:id="rId72"/>
    <p:sldId id="674" r:id="rId73"/>
    <p:sldId id="675" r:id="rId74"/>
    <p:sldId id="677" r:id="rId75"/>
    <p:sldId id="676" r:id="rId76"/>
    <p:sldId id="679" r:id="rId77"/>
    <p:sldId id="684" r:id="rId78"/>
    <p:sldId id="680" r:id="rId79"/>
    <p:sldId id="686" r:id="rId80"/>
    <p:sldId id="687" r:id="rId81"/>
    <p:sldId id="681" r:id="rId82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B2F7F0DB-3DA7-4D45-8F1A-94D2BD2B36D0}">
          <p14:sldIdLst>
            <p14:sldId id="256"/>
          </p14:sldIdLst>
        </p14:section>
        <p14:section name="Introduction" id="{12A16B9D-CEEC-E04A-8E35-BD3114B4D2DC}">
          <p14:sldIdLst>
            <p14:sldId id="414"/>
            <p14:sldId id="418"/>
            <p14:sldId id="552"/>
          </p14:sldIdLst>
        </p14:section>
        <p14:section name="NumPy Tricks" id="{8C5719C4-5867-F645-87DE-7C0F938DD65F}">
          <p14:sldIdLst>
            <p14:sldId id="616"/>
            <p14:sldId id="622"/>
            <p14:sldId id="621"/>
            <p14:sldId id="620"/>
            <p14:sldId id="619"/>
            <p14:sldId id="618"/>
            <p14:sldId id="617"/>
            <p14:sldId id="612"/>
            <p14:sldId id="626"/>
            <p14:sldId id="625"/>
            <p14:sldId id="624"/>
            <p14:sldId id="627"/>
            <p14:sldId id="623"/>
            <p14:sldId id="613"/>
            <p14:sldId id="629"/>
            <p14:sldId id="628"/>
            <p14:sldId id="630"/>
          </p14:sldIdLst>
        </p14:section>
        <p14:section name="Image Display" id="{2FEAAF92-B216-CA44-BE3B-D730731D6376}">
          <p14:sldIdLst>
            <p14:sldId id="554"/>
            <p14:sldId id="555"/>
            <p14:sldId id="556"/>
            <p14:sldId id="561"/>
            <p14:sldId id="632"/>
            <p14:sldId id="631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5"/>
            <p14:sldId id="647"/>
            <p14:sldId id="648"/>
            <p14:sldId id="649"/>
            <p14:sldId id="646"/>
            <p14:sldId id="650"/>
            <p14:sldId id="651"/>
            <p14:sldId id="652"/>
            <p14:sldId id="653"/>
            <p14:sldId id="654"/>
            <p14:sldId id="655"/>
            <p14:sldId id="562"/>
            <p14:sldId id="660"/>
            <p14:sldId id="659"/>
            <p14:sldId id="658"/>
            <p14:sldId id="656"/>
            <p14:sldId id="657"/>
            <p14:sldId id="661"/>
            <p14:sldId id="583"/>
            <p14:sldId id="662"/>
            <p14:sldId id="663"/>
            <p14:sldId id="664"/>
            <p14:sldId id="584"/>
            <p14:sldId id="665"/>
            <p14:sldId id="585"/>
          </p14:sldIdLst>
        </p14:section>
        <p14:section name="SciPy" id="{3919BCDC-27A3-AE40-AF7C-AF3284DB3FB5}">
          <p14:sldIdLst>
            <p14:sldId id="557"/>
            <p14:sldId id="595"/>
            <p14:sldId id="666"/>
            <p14:sldId id="667"/>
            <p14:sldId id="668"/>
            <p14:sldId id="669"/>
            <p14:sldId id="605"/>
            <p14:sldId id="674"/>
            <p14:sldId id="675"/>
            <p14:sldId id="677"/>
            <p14:sldId id="676"/>
            <p14:sldId id="679"/>
            <p14:sldId id="684"/>
            <p14:sldId id="680"/>
            <p14:sldId id="686"/>
            <p14:sldId id="687"/>
            <p14:sldId id="6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8000"/>
    <a:srgbClr val="AA22FF"/>
    <a:srgbClr val="BA2121"/>
    <a:srgbClr val="00BB00"/>
    <a:srgbClr val="008000"/>
    <a:srgbClr val="9437FF"/>
    <a:srgbClr val="4B8BBE"/>
    <a:srgbClr val="008F00"/>
    <a:srgbClr val="FF40FF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05"/>
    <p:restoredTop sz="80508"/>
  </p:normalViewPr>
  <p:slideViewPr>
    <p:cSldViewPr>
      <p:cViewPr varScale="1">
        <p:scale>
          <a:sx n="98" d="100"/>
          <a:sy n="98" d="100"/>
        </p:scale>
        <p:origin x="109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ED256CEE-6FBF-AD4F-9892-02D3726E07A8}" type="datetimeFigureOut">
              <a:rPr lang="pt-BR"/>
              <a:pPr>
                <a:defRPr/>
              </a:pPr>
              <a:t>12/06/2019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583362D-8292-0F40-9B1D-5B620D4552E6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5923473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058051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44661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64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283257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368716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743200" y="5157192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29522076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793270-10B6-8E40-88AE-1AAAA8EDAF9D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71013157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975475" y="6597352"/>
            <a:ext cx="2133600" cy="215628"/>
          </a:xfrm>
        </p:spPr>
        <p:txBody>
          <a:bodyPr/>
          <a:lstStyle>
            <a:lvl1pPr>
              <a:defRPr/>
            </a:lvl1pPr>
          </a:lstStyle>
          <a:p>
            <a:fld id="{0ACDAA0B-38DC-8943-9C5D-D77398DF067C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0148377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 userDrawn="1"/>
        </p:nvSpPr>
        <p:spPr>
          <a:xfrm>
            <a:off x="0" y="0"/>
            <a:ext cx="9144000" cy="688498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1028" name="Picture 6" descr="D:\Dropbox\Pos-Doutorado\Talks\Python Bootcamp\Figures\Python Bootcamp - Bottom Snak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8514"/>
          <a:stretch>
            <a:fillRect/>
          </a:stretch>
        </p:blipFill>
        <p:spPr bwMode="auto">
          <a:xfrm>
            <a:off x="0" y="0"/>
            <a:ext cx="7256463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684106-ABDD-DA45-B3CB-D6ABEC4623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1" b="98745" l="7504" r="917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319" y="-58738"/>
            <a:ext cx="8547100" cy="5054600"/>
          </a:xfrm>
          <a:prstGeom prst="rect">
            <a:avLst/>
          </a:prstGeom>
        </p:spPr>
      </p:pic>
      <p:sp>
        <p:nvSpPr>
          <p:cNvPr id="7" name="Retângulo 7">
            <a:extLst>
              <a:ext uri="{FF2B5EF4-FFF2-40B4-BE49-F238E27FC236}">
                <a16:creationId xmlns:a16="http://schemas.microsoft.com/office/drawing/2014/main" id="{32A1D663-A52B-DF48-B7FB-D35A229A4B6E}"/>
              </a:ext>
            </a:extLst>
          </p:cNvPr>
          <p:cNvSpPr/>
          <p:nvPr userDrawn="1"/>
        </p:nvSpPr>
        <p:spPr>
          <a:xfrm>
            <a:off x="14099" y="0"/>
            <a:ext cx="9144000" cy="5373215"/>
          </a:xfrm>
          <a:prstGeom prst="rect">
            <a:avLst/>
          </a:prstGeom>
          <a:gradFill>
            <a:gsLst>
              <a:gs pos="23000">
                <a:schemeClr val="bg1">
                  <a:alpha val="0"/>
                </a:schemeClr>
              </a:gs>
              <a:gs pos="72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1E1972-BE8C-424D-8BB2-C00315BDB6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55" b="98871" l="7727" r="92348">
                        <a14:foregroundMark x1="51783" y1="87202" x2="51783" y2="87202"/>
                        <a14:foregroundMark x1="77935" y1="93225" x2="77935" y2="93225"/>
                        <a14:backgroundMark x1="20357" y1="28231" x2="20357" y2="28231"/>
                        <a14:backgroundMark x1="50000" y1="34504" x2="50000" y2="34504"/>
                        <a14:backgroundMark x1="34844" y1="50565" x2="34844" y2="50565"/>
                        <a14:backgroundMark x1="36256" y1="58846" x2="36256" y2="58846"/>
                        <a14:backgroundMark x1="42273" y1="59473" x2="42273" y2="59473"/>
                        <a14:backgroundMark x1="55498" y1="60351" x2="55498" y2="60351"/>
                        <a14:backgroundMark x1="21025" y1="49686" x2="21025" y2="49686"/>
                        <a14:backgroundMark x1="12110" y1="61857" x2="12110" y2="61857"/>
                        <a14:backgroundMark x1="34844" y1="26474" x2="34844" y2="26474"/>
                        <a14:backgroundMark x1="42645" y1="11167" x2="42645" y2="11167"/>
                        <a14:backgroundMark x1="61887" y1="7779" x2="61887" y2="7779"/>
                        <a14:backgroundMark x1="84547" y1="8657" x2="84547" y2="8657"/>
                        <a14:backgroundMark x1="89525" y1="14178" x2="89525" y2="14178"/>
                        <a14:backgroundMark x1="28232" y1="8783" x2="28232" y2="8783"/>
                        <a14:backgroundMark x1="10327" y1="6650" x2="10327" y2="6650"/>
                        <a14:backgroundMark x1="7132" y1="1882" x2="8024" y2="4141"/>
                        <a14:backgroundMark x1="8024" y1="3890" x2="17905" y2="29235"/>
                        <a14:backgroundMark x1="19242" y1="30991" x2="13744" y2="51192"/>
                        <a14:backgroundMark x1="11441" y1="60477" x2="20134" y2="43538"/>
                        <a14:backgroundMark x1="19465" y1="57465" x2="13076" y2="68507"/>
                        <a14:backgroundMark x1="12184" y1="73902" x2="9658" y2="83940"/>
                        <a14:backgroundMark x1="9658" y1="83814" x2="7875" y2="97114"/>
                        <a14:backgroundMark x1="18574" y1="63488" x2="22511" y2="61606"/>
                        <a14:backgroundMark x1="22660" y1="61104" x2="36181" y2="60979"/>
                        <a14:backgroundMark x1="35884" y1="61104" x2="52080" y2="60979"/>
                        <a14:backgroundMark x1="52080" y1="60728" x2="64042" y2="61355"/>
                        <a14:backgroundMark x1="38559" y1="57967" x2="35364" y2="56587"/>
                        <a14:backgroundMark x1="37519" y1="57967" x2="37444" y2="36386"/>
                        <a14:backgroundMark x1="37519" y1="37641" x2="37667" y2="24592"/>
                        <a14:backgroundMark x1="36924" y1="26851" x2="17459" y2="42033"/>
                        <a14:backgroundMark x1="38039" y1="29987" x2="43685" y2="12296"/>
                        <a14:backgroundMark x1="41902" y1="20201" x2="50520" y2="12422"/>
                        <a14:backgroundMark x1="49034" y1="13802" x2="61367" y2="6901"/>
                        <a14:backgroundMark x1="60624" y1="9410" x2="73700" y2="7277"/>
                        <a14:backgroundMark x1="71545" y1="8783" x2="82987" y2="10916"/>
                        <a14:backgroundMark x1="80832" y1="11794" x2="89747" y2="16186"/>
                        <a14:backgroundMark x1="48663" y1="29486" x2="53343" y2="33752"/>
                        <a14:backgroundMark x1="54086" y1="36010" x2="50000" y2="42785"/>
                        <a14:backgroundMark x1="49257" y1="42409" x2="49257" y2="424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71" b="2072"/>
          <a:stretch/>
        </p:blipFill>
        <p:spPr>
          <a:xfrm>
            <a:off x="2148890" y="2529738"/>
            <a:ext cx="7009209" cy="4387000"/>
          </a:xfrm>
          <a:prstGeom prst="rect">
            <a:avLst/>
          </a:prstGeom>
        </p:spPr>
      </p:pic>
      <p:pic>
        <p:nvPicPr>
          <p:cNvPr id="1029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6838"/>
            <a:ext cx="2016125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09921ABB-5C0E-A544-9284-73062B10081E}"/>
              </a:ext>
            </a:extLst>
          </p:cNvPr>
          <p:cNvSpPr/>
          <p:nvPr userDrawn="1"/>
        </p:nvSpPr>
        <p:spPr>
          <a:xfrm rot="16200000">
            <a:off x="1887870" y="-367591"/>
            <a:ext cx="6728099" cy="7840558"/>
          </a:xfrm>
          <a:prstGeom prst="rtTriangle">
            <a:avLst/>
          </a:prstGeom>
          <a:gradFill>
            <a:gsLst>
              <a:gs pos="18000">
                <a:schemeClr val="bg1">
                  <a:alpha val="0"/>
                </a:schemeClr>
              </a:gs>
              <a:gs pos="64000">
                <a:schemeClr val="bg1">
                  <a:alpha val="7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755650" y="4941888"/>
            <a:ext cx="82296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 dirty="0"/>
              <a:t>Clique para editar o estilo do título mestre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</p:sldLayoutIdLst>
  <p:transition>
    <p:fade/>
  </p:transition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Lato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Lato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Lato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Lato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le 15">
            <a:extLst>
              <a:ext uri="{FF2B5EF4-FFF2-40B4-BE49-F238E27FC236}">
                <a16:creationId xmlns:a16="http://schemas.microsoft.com/office/drawing/2014/main" id="{06B50104-CF63-A542-B778-3E2401605323}"/>
              </a:ext>
            </a:extLst>
          </p:cNvPr>
          <p:cNvSpPr/>
          <p:nvPr userDrawn="1"/>
        </p:nvSpPr>
        <p:spPr>
          <a:xfrm rot="10800000" flipH="1">
            <a:off x="116353" y="-2726"/>
            <a:ext cx="9002986" cy="414337"/>
          </a:xfrm>
          <a:prstGeom prst="triangle">
            <a:avLst>
              <a:gd name="adj" fmla="val 100000"/>
            </a:avLst>
          </a:prstGeom>
          <a:solidFill>
            <a:srgbClr val="4B8BBE">
              <a:alpha val="29804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721363-EE67-3F41-91FB-A8D4A3CF65F2}"/>
              </a:ext>
            </a:extLst>
          </p:cNvPr>
          <p:cNvGrpSpPr/>
          <p:nvPr userDrawn="1"/>
        </p:nvGrpSpPr>
        <p:grpSpPr>
          <a:xfrm>
            <a:off x="-33337" y="6501497"/>
            <a:ext cx="9069831" cy="356504"/>
            <a:chOff x="-33337" y="6501497"/>
            <a:chExt cx="9069831" cy="356504"/>
          </a:xfrm>
          <a:effectLst/>
        </p:grpSpPr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F1267C66-5EBF-7D4B-8FF1-9FFB1EB197E5}"/>
                </a:ext>
              </a:extLst>
            </p:cNvPr>
            <p:cNvSpPr/>
            <p:nvPr userDrawn="1"/>
          </p:nvSpPr>
          <p:spPr>
            <a:xfrm flipH="1">
              <a:off x="4662015" y="6501501"/>
              <a:ext cx="4374479" cy="356499"/>
            </a:xfrm>
            <a:prstGeom prst="triangle">
              <a:avLst>
                <a:gd name="adj" fmla="val 100000"/>
              </a:avLst>
            </a:prstGeom>
            <a:solidFill>
              <a:srgbClr val="FFF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7008C799-2798-4747-B53F-9A57B8BB38E5}"/>
                </a:ext>
              </a:extLst>
            </p:cNvPr>
            <p:cNvSpPr/>
            <p:nvPr userDrawn="1"/>
          </p:nvSpPr>
          <p:spPr>
            <a:xfrm>
              <a:off x="-33337" y="6501497"/>
              <a:ext cx="4695361" cy="356504"/>
            </a:xfrm>
            <a:prstGeom prst="triangle">
              <a:avLst>
                <a:gd name="adj" fmla="val 100000"/>
              </a:avLst>
            </a:prstGeom>
            <a:solidFill>
              <a:srgbClr val="FFF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riangle 10">
            <a:extLst>
              <a:ext uri="{FF2B5EF4-FFF2-40B4-BE49-F238E27FC236}">
                <a16:creationId xmlns:a16="http://schemas.microsoft.com/office/drawing/2014/main" id="{5B53AC4E-1164-D14A-BFED-BFD74CEA00D5}"/>
              </a:ext>
            </a:extLst>
          </p:cNvPr>
          <p:cNvSpPr/>
          <p:nvPr userDrawn="1"/>
        </p:nvSpPr>
        <p:spPr>
          <a:xfrm flipH="1">
            <a:off x="-4155" y="6500639"/>
            <a:ext cx="3635897" cy="360362"/>
          </a:xfrm>
          <a:prstGeom prst="triangle">
            <a:avLst>
              <a:gd name="adj" fmla="val 100000"/>
            </a:avLst>
          </a:prstGeom>
          <a:solidFill>
            <a:srgbClr val="FFE87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CE8AEC86-3E33-D24C-AEFE-E36480D869FA}"/>
              </a:ext>
            </a:extLst>
          </p:cNvPr>
          <p:cNvSpPr/>
          <p:nvPr userDrawn="1"/>
        </p:nvSpPr>
        <p:spPr>
          <a:xfrm>
            <a:off x="5580112" y="6510339"/>
            <a:ext cx="3562298" cy="347661"/>
          </a:xfrm>
          <a:prstGeom prst="triangle">
            <a:avLst>
              <a:gd name="adj" fmla="val 100000"/>
            </a:avLst>
          </a:prstGeom>
          <a:solidFill>
            <a:srgbClr val="FFD43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278160" y="65246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975475" y="651986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262626"/>
                </a:solidFill>
                <a:latin typeface="Lato" charset="0"/>
              </a:defRPr>
            </a:lvl1pPr>
          </a:lstStyle>
          <a:p>
            <a:fld id="{A8FFE6F4-ED07-AB46-86E1-C69CC1981CE9}" type="slidenum">
              <a:rPr lang="pt-BR" altLang="x-none"/>
              <a:pPr/>
              <a:t>‹#›</a:t>
            </a:fld>
            <a:endParaRPr lang="pt-BR" altLang="x-non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70046" y="65315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01E0CCE-D127-F942-A2F3-89ADD4A32EAD}"/>
              </a:ext>
            </a:extLst>
          </p:cNvPr>
          <p:cNvSpPr/>
          <p:nvPr userDrawn="1"/>
        </p:nvSpPr>
        <p:spPr>
          <a:xfrm flipH="1" flipV="1">
            <a:off x="0" y="-2727"/>
            <a:ext cx="6469062" cy="414337"/>
          </a:xfrm>
          <a:prstGeom prst="triangle">
            <a:avLst>
              <a:gd name="adj" fmla="val 100000"/>
            </a:avLst>
          </a:prstGeom>
          <a:solidFill>
            <a:srgbClr val="30699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9D7109A7-594D-DE48-AE9D-21DF066CA411}"/>
              </a:ext>
            </a:extLst>
          </p:cNvPr>
          <p:cNvSpPr/>
          <p:nvPr userDrawn="1"/>
        </p:nvSpPr>
        <p:spPr>
          <a:xfrm rot="5400000" flipH="1" flipV="1">
            <a:off x="8093984" y="643236"/>
            <a:ext cx="1700808" cy="414337"/>
          </a:xfrm>
          <a:prstGeom prst="triangle">
            <a:avLst>
              <a:gd name="adj" fmla="val 100000"/>
            </a:avLst>
          </a:prstGeom>
          <a:solidFill>
            <a:srgbClr val="4B8BB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C00425C3-6F76-9645-86CE-D8435D0CC17B}"/>
              </a:ext>
            </a:extLst>
          </p:cNvPr>
          <p:cNvSpPr/>
          <p:nvPr userDrawn="1"/>
        </p:nvSpPr>
        <p:spPr>
          <a:xfrm rot="5400000">
            <a:off x="-755764" y="5746029"/>
            <a:ext cx="1863579" cy="360362"/>
          </a:xfrm>
          <a:prstGeom prst="triangle">
            <a:avLst>
              <a:gd name="adj" fmla="val 100000"/>
            </a:avLst>
          </a:prstGeom>
          <a:solidFill>
            <a:srgbClr val="FFD43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5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07950"/>
            <a:ext cx="11588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1258888" y="4048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 dirty="0"/>
              <a:t>Clique para editar o estilo do título mestre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2" r:id="rId2"/>
  </p:sldLayoutIdLst>
  <p:transition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1quint/Python-Tutorial-Series/blob/master/Presentations/PTS2019_Basics_I.ppt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b1quint/Python-Tutorial-Series/blob/master/Presentations/PTS2019_Basics_III.pptx" TargetMode="External"/><Relationship Id="rId4" Type="http://schemas.openxmlformats.org/officeDocument/2006/relationships/hyperlink" Target="https://github.com/b1quint/Python-Tutorial-Series/blob/master/Presentations/PTS2019_Basics_II.pptx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1quint/Python-Tutorial-Series/blob/master/Presentations/PTS2019_DataVizualization_I.ppt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Título 1"/>
          <p:cNvSpPr>
            <a:spLocks noGrp="1"/>
          </p:cNvSpPr>
          <p:nvPr>
            <p:ph type="ctrTitle"/>
          </p:nvPr>
        </p:nvSpPr>
        <p:spPr>
          <a:xfrm>
            <a:off x="1336104" y="4005064"/>
            <a:ext cx="7772400" cy="2000548"/>
          </a:xfrm>
        </p:spPr>
        <p:txBody>
          <a:bodyPr>
            <a:spAutoFit/>
          </a:bodyPr>
          <a:lstStyle/>
          <a:p>
            <a:pPr eaLnBrk="1" hangingPunct="1"/>
            <a:r>
              <a:rPr lang="pt-BR" altLang="x-none" dirty="0">
                <a:latin typeface="Lato" charset="0"/>
              </a:rPr>
              <a:t>Python Tutorial Series 2019</a:t>
            </a:r>
            <a:br>
              <a:rPr lang="pt-BR" altLang="x-none" dirty="0">
                <a:latin typeface="Lato" charset="0"/>
              </a:rPr>
            </a:br>
            <a:r>
              <a:rPr lang="pt-BR" altLang="x-none" dirty="0">
                <a:latin typeface="Lato" charset="0"/>
              </a:rPr>
              <a:t>Data </a:t>
            </a:r>
            <a:r>
              <a:rPr lang="pt-BR" altLang="x-none" dirty="0" err="1">
                <a:latin typeface="Lato" charset="0"/>
              </a:rPr>
              <a:t>Analysis</a:t>
            </a:r>
            <a:r>
              <a:rPr lang="pt-BR" altLang="x-none">
                <a:latin typeface="Lato" charset="0"/>
              </a:rPr>
              <a:t> &amp; </a:t>
            </a:r>
            <a:r>
              <a:rPr lang="pt-BR" altLang="x-none" err="1">
                <a:latin typeface="Lato" charset="0"/>
              </a:rPr>
              <a:t>Visualization</a:t>
            </a:r>
            <a:r>
              <a:rPr lang="pt-BR" altLang="x-none">
                <a:latin typeface="Lato" charset="0"/>
              </a:rPr>
              <a:t> 2 </a:t>
            </a:r>
            <a:r>
              <a:rPr lang="pt-BR" altLang="x-none" sz="3600" err="1">
                <a:latin typeface="Lato" charset="0"/>
              </a:rPr>
              <a:t>SciPy</a:t>
            </a:r>
            <a:r>
              <a:rPr lang="pt-BR" altLang="x-none" sz="3600">
                <a:latin typeface="Lato" charset="0"/>
              </a:rPr>
              <a:t>, </a:t>
            </a:r>
            <a:r>
              <a:rPr lang="pt-BR" altLang="x-none" sz="3600" err="1">
                <a:latin typeface="Lato" charset="0"/>
              </a:rPr>
              <a:t>Image</a:t>
            </a:r>
            <a:r>
              <a:rPr lang="pt-BR" altLang="x-none" sz="3600">
                <a:latin typeface="Lato" charset="0"/>
              </a:rPr>
              <a:t> display </a:t>
            </a:r>
            <a:r>
              <a:rPr lang="pt-BR" altLang="x-none" sz="3600" err="1">
                <a:latin typeface="Lato" charset="0"/>
              </a:rPr>
              <a:t>and</a:t>
            </a:r>
            <a:r>
              <a:rPr lang="pt-BR" altLang="x-none" sz="3600">
                <a:latin typeface="Lato" charset="0"/>
              </a:rPr>
              <a:t> </a:t>
            </a:r>
            <a:r>
              <a:rPr lang="pt-BR" altLang="x-none" sz="3600" err="1">
                <a:latin typeface="Lato" charset="0"/>
              </a:rPr>
              <a:t>Manipulation</a:t>
            </a:r>
            <a:endParaRPr lang="pt-BR" altLang="x-none">
              <a:latin typeface="Lato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91680" y="5276800"/>
            <a:ext cx="7416824" cy="1392560"/>
          </a:xfrm>
        </p:spPr>
        <p:txBody>
          <a:bodyPr anchor="b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Ph.D. Bruno C. </a:t>
            </a:r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Quint</a:t>
            </a: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-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bquint@gemini.edu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SUSD - GEMINI South, La Serena, Chile 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10</a:t>
            </a:fld>
            <a:endParaRPr lang="pt-BR" altLang="x-none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Broadcasting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8125A-72B3-C84F-8C94-C88072E9AEF3}"/>
              </a:ext>
            </a:extLst>
          </p:cNvPr>
          <p:cNvGrpSpPr/>
          <p:nvPr/>
        </p:nvGrpSpPr>
        <p:grpSpPr>
          <a:xfrm>
            <a:off x="185733" y="1844824"/>
            <a:ext cx="9138795" cy="4567545"/>
            <a:chOff x="179512" y="1844824"/>
            <a:chExt cx="9138795" cy="456754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0E4E75-DADF-744F-BE99-57971CFED0D6}"/>
                </a:ext>
              </a:extLst>
            </p:cNvPr>
            <p:cNvSpPr/>
            <p:nvPr/>
          </p:nvSpPr>
          <p:spPr>
            <a:xfrm>
              <a:off x="179634" y="1844824"/>
              <a:ext cx="2769317" cy="177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],</a:t>
              </a: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]]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np.array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(x)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x.shape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6F78859-BF16-6241-A20B-32BA427E3234}"/>
                </a:ext>
              </a:extLst>
            </p:cNvPr>
            <p:cNvGrpSpPr/>
            <p:nvPr/>
          </p:nvGrpSpPr>
          <p:grpSpPr>
            <a:xfrm>
              <a:off x="2971859" y="2105002"/>
              <a:ext cx="2842011" cy="3736190"/>
              <a:chOff x="3061279" y="2088702"/>
              <a:chExt cx="2842011" cy="373619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BB63A3B-1BF2-CC45-BFEA-6888D827F702}"/>
                  </a:ext>
                </a:extLst>
              </p:cNvPr>
              <p:cNvSpPr/>
              <p:nvPr/>
            </p:nvSpPr>
            <p:spPr>
              <a:xfrm>
                <a:off x="3133973" y="2088702"/>
                <a:ext cx="2769317" cy="151216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72000" rtlCol="0" anchor="t">
                <a:no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y2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[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]</a:t>
                </a:r>
              </a:p>
              <a:p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y2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np.array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(y2)</a:t>
                </a:r>
              </a:p>
              <a:p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print(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y2.shape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3CE24DC-1A04-0840-BD22-E19B2C9A0E80}"/>
                  </a:ext>
                </a:extLst>
              </p:cNvPr>
              <p:cNvSpPr/>
              <p:nvPr/>
            </p:nvSpPr>
            <p:spPr>
              <a:xfrm>
                <a:off x="3061279" y="5178561"/>
                <a:ext cx="220307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[[3  4  5] </a:t>
                </a:r>
              </a:p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[6  8 10]]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6DE3A19-8789-1849-A9F3-4DD80E451E24}"/>
                  </a:ext>
                </a:extLst>
              </p:cNvPr>
              <p:cNvSpPr/>
              <p:nvPr/>
            </p:nvSpPr>
            <p:spPr>
              <a:xfrm>
                <a:off x="3132999" y="4398132"/>
                <a:ext cx="2769317" cy="73639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72000" rtlCol="0" anchor="t">
                <a:no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z2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x </a:t>
                </a:r>
                <a:r>
                  <a:rPr lang="en-US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*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y2</a:t>
                </a:r>
              </a:p>
              <a:p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(z2)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A2DF886-9A76-294B-83D6-651FDFB11D41}"/>
                  </a:ext>
                </a:extLst>
              </p:cNvPr>
              <p:cNvSpPr/>
              <p:nvPr/>
            </p:nvSpPr>
            <p:spPr>
              <a:xfrm>
                <a:off x="3150412" y="3628724"/>
                <a:ext cx="220307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(3,)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31358D6-6B41-2142-8E42-30212BADDE3E}"/>
                </a:ext>
              </a:extLst>
            </p:cNvPr>
            <p:cNvSpPr/>
            <p:nvPr/>
          </p:nvSpPr>
          <p:spPr>
            <a:xfrm>
              <a:off x="5908617" y="1856645"/>
              <a:ext cx="3043429" cy="17723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y3 </a:t>
              </a:r>
              <a:r>
                <a:rPr lang="en-US" b="1" dirty="0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</a:t>
              </a:r>
              <a:r>
                <a:rPr lang="en-US" dirty="0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</a:t>
              </a:r>
            </a:p>
            <a:p>
              <a:endPara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y3 </a:t>
              </a:r>
              <a:r>
                <a:rPr lang="en-US" b="1" dirty="0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np.array</a:t>
              </a:r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(y3)</a:t>
              </a:r>
            </a:p>
            <a:p>
              <a:endPara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</a:t>
              </a:r>
              <a:r>
                <a:rPr 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(z3.shape)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9171169-4354-3646-AA5F-3655E344F5B3}"/>
                </a:ext>
              </a:extLst>
            </p:cNvPr>
            <p:cNvGrpSpPr/>
            <p:nvPr/>
          </p:nvGrpSpPr>
          <p:grpSpPr>
            <a:xfrm>
              <a:off x="179512" y="4414432"/>
              <a:ext cx="2769439" cy="1997937"/>
              <a:chOff x="179390" y="2060848"/>
              <a:chExt cx="2769439" cy="199793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1D16066-E64B-AF4D-AAF3-5276B80DBFDB}"/>
                  </a:ext>
                </a:extLst>
              </p:cNvPr>
              <p:cNvSpPr/>
              <p:nvPr/>
            </p:nvSpPr>
            <p:spPr>
              <a:xfrm>
                <a:off x="179512" y="2060848"/>
                <a:ext cx="2769317" cy="12778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72000" rtlCol="0" anchor="t">
                <a:no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y1 = 3</a:t>
                </a:r>
              </a:p>
              <a:p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z1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x </a:t>
                </a:r>
                <a:r>
                  <a:rPr lang="en-US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*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y1</a:t>
                </a:r>
              </a:p>
              <a:p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(z1)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5519DA-3127-0D49-9752-A61AD51398CF}"/>
                  </a:ext>
                </a:extLst>
              </p:cNvPr>
              <p:cNvSpPr/>
              <p:nvPr/>
            </p:nvSpPr>
            <p:spPr>
              <a:xfrm>
                <a:off x="179390" y="3412454"/>
                <a:ext cx="220307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[[3 3 3] </a:t>
                </a:r>
              </a:p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[6 6 6]]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1B67E4-C3A3-5A4B-B224-771B0A36C08C}"/>
                </a:ext>
              </a:extLst>
            </p:cNvPr>
            <p:cNvSpPr/>
            <p:nvPr/>
          </p:nvSpPr>
          <p:spPr>
            <a:xfrm>
              <a:off x="193139" y="3681898"/>
              <a:ext cx="22030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(2, 3)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B96C75D-05A2-574A-AD4A-6F35E59272AB}"/>
                </a:ext>
              </a:extLst>
            </p:cNvPr>
            <p:cNvSpPr/>
            <p:nvPr/>
          </p:nvSpPr>
          <p:spPr>
            <a:xfrm>
              <a:off x="5907524" y="4431555"/>
              <a:ext cx="2769317" cy="7341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z3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x </a:t>
              </a:r>
              <a:r>
                <a:rPr lang="en-US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y3</a:t>
              </a: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(z3)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E970648-979E-F940-8B10-D10834FA58B1}"/>
                </a:ext>
              </a:extLst>
            </p:cNvPr>
            <p:cNvSpPr/>
            <p:nvPr/>
          </p:nvSpPr>
          <p:spPr>
            <a:xfrm>
              <a:off x="5907524" y="3681898"/>
              <a:ext cx="22030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(2,)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ABA3118-021E-3744-B116-232D0B81CC30}"/>
                </a:ext>
              </a:extLst>
            </p:cNvPr>
            <p:cNvSpPr/>
            <p:nvPr/>
          </p:nvSpPr>
          <p:spPr>
            <a:xfrm>
              <a:off x="5619491" y="5216879"/>
              <a:ext cx="369881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err="1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ValueError</a:t>
              </a:r>
              <a:r>
                <a:rPr lang="en-US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operands could not be broadcast together with shapes (2,3) (2,)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95357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11</a:t>
            </a:fld>
            <a:endParaRPr lang="pt-BR" altLang="x-none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Broadcasting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8125A-72B3-C84F-8C94-C88072E9AEF3}"/>
              </a:ext>
            </a:extLst>
          </p:cNvPr>
          <p:cNvGrpSpPr/>
          <p:nvPr/>
        </p:nvGrpSpPr>
        <p:grpSpPr>
          <a:xfrm>
            <a:off x="185733" y="1844824"/>
            <a:ext cx="8772534" cy="4567545"/>
            <a:chOff x="179512" y="1844824"/>
            <a:chExt cx="8772534" cy="456754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0E4E75-DADF-744F-BE99-57971CFED0D6}"/>
                </a:ext>
              </a:extLst>
            </p:cNvPr>
            <p:cNvSpPr/>
            <p:nvPr/>
          </p:nvSpPr>
          <p:spPr>
            <a:xfrm>
              <a:off x="179634" y="1844824"/>
              <a:ext cx="2769317" cy="177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],</a:t>
              </a: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]]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np.array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(x)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x.shape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6F78859-BF16-6241-A20B-32BA427E3234}"/>
                </a:ext>
              </a:extLst>
            </p:cNvPr>
            <p:cNvGrpSpPr/>
            <p:nvPr/>
          </p:nvGrpSpPr>
          <p:grpSpPr>
            <a:xfrm>
              <a:off x="2971859" y="2105002"/>
              <a:ext cx="2842011" cy="3736190"/>
              <a:chOff x="3061279" y="2088702"/>
              <a:chExt cx="2842011" cy="373619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BB63A3B-1BF2-CC45-BFEA-6888D827F702}"/>
                  </a:ext>
                </a:extLst>
              </p:cNvPr>
              <p:cNvSpPr/>
              <p:nvPr/>
            </p:nvSpPr>
            <p:spPr>
              <a:xfrm>
                <a:off x="3133973" y="2088702"/>
                <a:ext cx="2769317" cy="151216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72000" rtlCol="0" anchor="t">
                <a:no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y2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[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]</a:t>
                </a:r>
              </a:p>
              <a:p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y2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np.array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(y2)</a:t>
                </a:r>
              </a:p>
              <a:p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print(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y2.shape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3CE24DC-1A04-0840-BD22-E19B2C9A0E80}"/>
                  </a:ext>
                </a:extLst>
              </p:cNvPr>
              <p:cNvSpPr/>
              <p:nvPr/>
            </p:nvSpPr>
            <p:spPr>
              <a:xfrm>
                <a:off x="3061279" y="5178561"/>
                <a:ext cx="220307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[[3  4  5] </a:t>
                </a:r>
              </a:p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[6  8 10]]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6DE3A19-8789-1849-A9F3-4DD80E451E24}"/>
                  </a:ext>
                </a:extLst>
              </p:cNvPr>
              <p:cNvSpPr/>
              <p:nvPr/>
            </p:nvSpPr>
            <p:spPr>
              <a:xfrm>
                <a:off x="3132999" y="4398132"/>
                <a:ext cx="2769317" cy="73639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72000" rtlCol="0" anchor="t">
                <a:no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z2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x </a:t>
                </a:r>
                <a:r>
                  <a:rPr lang="en-US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*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y2</a:t>
                </a:r>
              </a:p>
              <a:p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(z2)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A2DF886-9A76-294B-83D6-651FDFB11D41}"/>
                  </a:ext>
                </a:extLst>
              </p:cNvPr>
              <p:cNvSpPr/>
              <p:nvPr/>
            </p:nvSpPr>
            <p:spPr>
              <a:xfrm>
                <a:off x="3150412" y="3628724"/>
                <a:ext cx="220307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(3,)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31358D6-6B41-2142-8E42-30212BADDE3E}"/>
                </a:ext>
              </a:extLst>
            </p:cNvPr>
            <p:cNvSpPr/>
            <p:nvPr/>
          </p:nvSpPr>
          <p:spPr>
            <a:xfrm>
              <a:off x="5908617" y="1856645"/>
              <a:ext cx="3043429" cy="17723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y3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y3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np.array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(y3)</a:t>
              </a: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y3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y3[:,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np.newaxis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</a:t>
              </a:r>
            </a:p>
            <a:p>
              <a:endParaRPr lang="en-US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(z3.shape)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9171169-4354-3646-AA5F-3655E344F5B3}"/>
                </a:ext>
              </a:extLst>
            </p:cNvPr>
            <p:cNvGrpSpPr/>
            <p:nvPr/>
          </p:nvGrpSpPr>
          <p:grpSpPr>
            <a:xfrm>
              <a:off x="179512" y="4414432"/>
              <a:ext cx="2769439" cy="1997937"/>
              <a:chOff x="179390" y="2060848"/>
              <a:chExt cx="2769439" cy="199793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1D16066-E64B-AF4D-AAF3-5276B80DBFDB}"/>
                  </a:ext>
                </a:extLst>
              </p:cNvPr>
              <p:cNvSpPr/>
              <p:nvPr/>
            </p:nvSpPr>
            <p:spPr>
              <a:xfrm>
                <a:off x="179512" y="2060848"/>
                <a:ext cx="2769317" cy="12778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72000" rtlCol="0" anchor="t">
                <a:no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y1 = 3</a:t>
                </a:r>
              </a:p>
              <a:p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z1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x </a:t>
                </a:r>
                <a:r>
                  <a:rPr lang="en-US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*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y1</a:t>
                </a:r>
              </a:p>
              <a:p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(z1)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5519DA-3127-0D49-9752-A61AD51398CF}"/>
                  </a:ext>
                </a:extLst>
              </p:cNvPr>
              <p:cNvSpPr/>
              <p:nvPr/>
            </p:nvSpPr>
            <p:spPr>
              <a:xfrm>
                <a:off x="179390" y="3412454"/>
                <a:ext cx="220307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[[3 3 3] </a:t>
                </a:r>
              </a:p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[6 6 6]]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1B67E4-C3A3-5A4B-B224-771B0A36C08C}"/>
                </a:ext>
              </a:extLst>
            </p:cNvPr>
            <p:cNvSpPr/>
            <p:nvPr/>
          </p:nvSpPr>
          <p:spPr>
            <a:xfrm>
              <a:off x="193139" y="3681898"/>
              <a:ext cx="22030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(2, 3)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B96C75D-05A2-574A-AD4A-6F35E59272AB}"/>
                </a:ext>
              </a:extLst>
            </p:cNvPr>
            <p:cNvSpPr/>
            <p:nvPr/>
          </p:nvSpPr>
          <p:spPr>
            <a:xfrm>
              <a:off x="5907524" y="4431555"/>
              <a:ext cx="2769317" cy="7341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z3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x </a:t>
              </a:r>
              <a:r>
                <a:rPr lang="en-US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y3</a:t>
              </a: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(z3)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E970648-979E-F940-8B10-D10834FA58B1}"/>
                </a:ext>
              </a:extLst>
            </p:cNvPr>
            <p:cNvSpPr/>
            <p:nvPr/>
          </p:nvSpPr>
          <p:spPr>
            <a:xfrm>
              <a:off x="5907524" y="3681898"/>
              <a:ext cx="22030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(2, 1)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ABA3118-021E-3744-B116-232D0B81CC30}"/>
                </a:ext>
              </a:extLst>
            </p:cNvPr>
            <p:cNvSpPr/>
            <p:nvPr/>
          </p:nvSpPr>
          <p:spPr>
            <a:xfrm>
              <a:off x="5907523" y="5216879"/>
              <a:ext cx="220307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[[ 6  6  6]</a:t>
              </a:r>
            </a:p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[14 14 14]]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424351F-5960-7949-845F-4BBAA4E82BD8}"/>
              </a:ext>
            </a:extLst>
          </p:cNvPr>
          <p:cNvSpPr/>
          <p:nvPr/>
        </p:nvSpPr>
        <p:spPr>
          <a:xfrm>
            <a:off x="5935065" y="2745087"/>
            <a:ext cx="3023201" cy="323873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434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12</a:t>
            </a:fld>
            <a:endParaRPr lang="pt-BR" altLang="x-none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 err="1"/>
              <a:t>Meshgrid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4C659E-408C-0149-A40A-208DBB3E7C67}"/>
              </a:ext>
            </a:extLst>
          </p:cNvPr>
          <p:cNvSpPr/>
          <p:nvPr/>
        </p:nvSpPr>
        <p:spPr>
          <a:xfrm>
            <a:off x="4427984" y="3569730"/>
            <a:ext cx="18314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BEF95B-2394-E645-8F6D-EBC86FC3029D}"/>
              </a:ext>
            </a:extLst>
          </p:cNvPr>
          <p:cNvSpPr/>
          <p:nvPr/>
        </p:nvSpPr>
        <p:spPr>
          <a:xfrm>
            <a:off x="6738526" y="3569730"/>
            <a:ext cx="1876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0 0 0 0]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[1 1 1 1 1]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[2 2 2 2 2]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[3 3 3 3 3]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[4 4 4 4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[5 5 5 5 5]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[6 6 6 6 6]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[7 7 7 7 7]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[8 8 8 8 8]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[9 9 9 9 9]]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79423A-1B34-404D-A893-70C5E972EE2D}"/>
              </a:ext>
            </a:extLst>
          </p:cNvPr>
          <p:cNvSpPr txBox="1"/>
          <p:nvPr/>
        </p:nvSpPr>
        <p:spPr>
          <a:xfrm>
            <a:off x="4077025" y="1512110"/>
            <a:ext cx="46734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Let us build two matrices with </a:t>
            </a:r>
          </a:p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 and Y coordinates to be used later to </a:t>
            </a:r>
          </a:p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manipulate images</a:t>
            </a:r>
          </a:p>
        </p:txBody>
      </p:sp>
    </p:spTree>
    <p:extLst>
      <p:ext uri="{BB962C8B-B14F-4D97-AF65-F5344CB8AC3E}">
        <p14:creationId xmlns:p14="http://schemas.microsoft.com/office/powerpoint/2010/main" val="30392398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13</a:t>
            </a:fld>
            <a:endParaRPr lang="pt-BR" altLang="x-none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err="1"/>
              <a:t>Meshgrid</a:t>
            </a:r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798B75-6524-E647-A3FE-24603D4F224F}"/>
              </a:ext>
            </a:extLst>
          </p:cNvPr>
          <p:cNvGrpSpPr/>
          <p:nvPr/>
        </p:nvGrpSpPr>
        <p:grpSpPr>
          <a:xfrm>
            <a:off x="251520" y="1552046"/>
            <a:ext cx="3456384" cy="1377444"/>
            <a:chOff x="3923928" y="1844824"/>
            <a:chExt cx="3456384" cy="13774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82EE11-E6B5-284C-8993-599A7061B67F}"/>
                </a:ext>
              </a:extLst>
            </p:cNvPr>
            <p:cNvSpPr/>
            <p:nvPr/>
          </p:nvSpPr>
          <p:spPr>
            <a:xfrm>
              <a:off x="3923928" y="1844824"/>
              <a:ext cx="3456384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 </a:t>
              </a:r>
              <a:r>
                <a:rPr lang="en-US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</a:p>
            <a:p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col_indexes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np.arange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(n)</a:t>
              </a: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col_indexes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08C04A-45B4-EA4F-9EEF-6FAC71EC8DA6}"/>
                </a:ext>
              </a:extLst>
            </p:cNvPr>
            <p:cNvSpPr/>
            <p:nvPr/>
          </p:nvSpPr>
          <p:spPr>
            <a:xfrm>
              <a:off x="3923928" y="2852936"/>
              <a:ext cx="15776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 1 2 3 4]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44C659E-408C-0149-A40A-208DBB3E7C67}"/>
              </a:ext>
            </a:extLst>
          </p:cNvPr>
          <p:cNvSpPr/>
          <p:nvPr/>
        </p:nvSpPr>
        <p:spPr>
          <a:xfrm>
            <a:off x="4427984" y="3569730"/>
            <a:ext cx="18314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BEF95B-2394-E645-8F6D-EBC86FC3029D}"/>
              </a:ext>
            </a:extLst>
          </p:cNvPr>
          <p:cNvSpPr/>
          <p:nvPr/>
        </p:nvSpPr>
        <p:spPr>
          <a:xfrm>
            <a:off x="6738526" y="3569730"/>
            <a:ext cx="1876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0 0 0 0]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[1 1 1 1 1]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[2 2 2 2 2]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[3 3 3 3 3]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[4 4 4 4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[5 5 5 5 5]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[6 6 6 6 6]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[7 7 7 7 7]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[8 8 8 8 8]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[9 9 9 9 9]]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5DECB4-BBC5-FB46-ABFA-42F8081C5041}"/>
              </a:ext>
            </a:extLst>
          </p:cNvPr>
          <p:cNvSpPr txBox="1"/>
          <p:nvPr/>
        </p:nvSpPr>
        <p:spPr>
          <a:xfrm>
            <a:off x="3953915" y="1512110"/>
            <a:ext cx="4796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First, we create an array with the column</a:t>
            </a:r>
          </a:p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indexes (our X)</a:t>
            </a:r>
          </a:p>
        </p:txBody>
      </p:sp>
    </p:spTree>
    <p:extLst>
      <p:ext uri="{BB962C8B-B14F-4D97-AF65-F5344CB8AC3E}">
        <p14:creationId xmlns:p14="http://schemas.microsoft.com/office/powerpoint/2010/main" val="72468007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14</a:t>
            </a:fld>
            <a:endParaRPr lang="pt-BR" altLang="x-none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err="1"/>
              <a:t>Meshgrid</a:t>
            </a:r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798B75-6524-E647-A3FE-24603D4F224F}"/>
              </a:ext>
            </a:extLst>
          </p:cNvPr>
          <p:cNvGrpSpPr/>
          <p:nvPr/>
        </p:nvGrpSpPr>
        <p:grpSpPr>
          <a:xfrm>
            <a:off x="251520" y="1552046"/>
            <a:ext cx="3456384" cy="1377444"/>
            <a:chOff x="3923928" y="1844824"/>
            <a:chExt cx="3456384" cy="13774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82EE11-E6B5-284C-8993-599A7061B67F}"/>
                </a:ext>
              </a:extLst>
            </p:cNvPr>
            <p:cNvSpPr/>
            <p:nvPr/>
          </p:nvSpPr>
          <p:spPr>
            <a:xfrm>
              <a:off x="3923928" y="1844824"/>
              <a:ext cx="3456384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 </a:t>
              </a:r>
              <a:r>
                <a:rPr lang="en-US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</a:p>
            <a:p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col_indexes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np.arange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(n)</a:t>
              </a: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col_indexes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08C04A-45B4-EA4F-9EEF-6FAC71EC8DA6}"/>
                </a:ext>
              </a:extLst>
            </p:cNvPr>
            <p:cNvSpPr/>
            <p:nvPr/>
          </p:nvSpPr>
          <p:spPr>
            <a:xfrm>
              <a:off x="3923928" y="2852936"/>
              <a:ext cx="15776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 1 2 3 4]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8CD258-9C12-484A-92D9-9EFE6E711BBE}"/>
              </a:ext>
            </a:extLst>
          </p:cNvPr>
          <p:cNvGrpSpPr/>
          <p:nvPr/>
        </p:nvGrpSpPr>
        <p:grpSpPr>
          <a:xfrm>
            <a:off x="251520" y="3054922"/>
            <a:ext cx="3456384" cy="1377444"/>
            <a:chOff x="3923928" y="1844824"/>
            <a:chExt cx="3456384" cy="137744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6EE0D9-F202-0442-B31D-35BF83847087}"/>
                </a:ext>
              </a:extLst>
            </p:cNvPr>
            <p:cNvSpPr/>
            <p:nvPr/>
          </p:nvSpPr>
          <p:spPr>
            <a:xfrm>
              <a:off x="3923928" y="1844824"/>
              <a:ext cx="3456384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</a:t>
              </a:r>
            </a:p>
            <a:p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row_indexes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np.arange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(m)</a:t>
              </a: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row_indexes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ABED4F-95D6-0D4D-A0AA-8C50D515CD78}"/>
                </a:ext>
              </a:extLst>
            </p:cNvPr>
            <p:cNvSpPr/>
            <p:nvPr/>
          </p:nvSpPr>
          <p:spPr>
            <a:xfrm>
              <a:off x="3923928" y="2852936"/>
              <a:ext cx="28440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 1 2 3 4 5 6 7 8 9]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44C659E-408C-0149-A40A-208DBB3E7C67}"/>
              </a:ext>
            </a:extLst>
          </p:cNvPr>
          <p:cNvSpPr/>
          <p:nvPr/>
        </p:nvSpPr>
        <p:spPr>
          <a:xfrm>
            <a:off x="4427984" y="3569730"/>
            <a:ext cx="18314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BEF95B-2394-E645-8F6D-EBC86FC3029D}"/>
              </a:ext>
            </a:extLst>
          </p:cNvPr>
          <p:cNvSpPr/>
          <p:nvPr/>
        </p:nvSpPr>
        <p:spPr>
          <a:xfrm>
            <a:off x="6738526" y="3569730"/>
            <a:ext cx="1876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0 0 0 0]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[1 1 1 1 1]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[2 2 2 2 2]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[3 3 3 3 3]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[4 4 4 4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[5 5 5 5 5]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[6 6 6 6 6]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[7 7 7 7 7]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[8 8 8 8 8]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[9 9 9 9 9]]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AC3C06-4D7D-354D-A305-3E2E46B827D9}"/>
              </a:ext>
            </a:extLst>
          </p:cNvPr>
          <p:cNvSpPr txBox="1"/>
          <p:nvPr/>
        </p:nvSpPr>
        <p:spPr>
          <a:xfrm>
            <a:off x="4280927" y="1512110"/>
            <a:ext cx="4469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Then we create an array with the row </a:t>
            </a:r>
          </a:p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indexes (our Y)</a:t>
            </a:r>
          </a:p>
        </p:txBody>
      </p:sp>
    </p:spTree>
    <p:extLst>
      <p:ext uri="{BB962C8B-B14F-4D97-AF65-F5344CB8AC3E}">
        <p14:creationId xmlns:p14="http://schemas.microsoft.com/office/powerpoint/2010/main" val="408423809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15</a:t>
            </a:fld>
            <a:endParaRPr lang="pt-BR" altLang="x-none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err="1"/>
              <a:t>Meshgrid</a:t>
            </a:r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798B75-6524-E647-A3FE-24603D4F224F}"/>
              </a:ext>
            </a:extLst>
          </p:cNvPr>
          <p:cNvGrpSpPr/>
          <p:nvPr/>
        </p:nvGrpSpPr>
        <p:grpSpPr>
          <a:xfrm>
            <a:off x="251520" y="1552046"/>
            <a:ext cx="3456384" cy="1377444"/>
            <a:chOff x="3923928" y="1844824"/>
            <a:chExt cx="3456384" cy="13774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82EE11-E6B5-284C-8993-599A7061B67F}"/>
                </a:ext>
              </a:extLst>
            </p:cNvPr>
            <p:cNvSpPr/>
            <p:nvPr/>
          </p:nvSpPr>
          <p:spPr>
            <a:xfrm>
              <a:off x="3923928" y="1844824"/>
              <a:ext cx="3456384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 </a:t>
              </a:r>
              <a:r>
                <a:rPr lang="en-US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</a:p>
            <a:p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col_indexes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np.arange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(n)</a:t>
              </a: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col_indexes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08C04A-45B4-EA4F-9EEF-6FAC71EC8DA6}"/>
                </a:ext>
              </a:extLst>
            </p:cNvPr>
            <p:cNvSpPr/>
            <p:nvPr/>
          </p:nvSpPr>
          <p:spPr>
            <a:xfrm>
              <a:off x="3923928" y="2852936"/>
              <a:ext cx="15776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 1 2 3 4]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8CD258-9C12-484A-92D9-9EFE6E711BBE}"/>
              </a:ext>
            </a:extLst>
          </p:cNvPr>
          <p:cNvGrpSpPr/>
          <p:nvPr/>
        </p:nvGrpSpPr>
        <p:grpSpPr>
          <a:xfrm>
            <a:off x="251520" y="3054922"/>
            <a:ext cx="3456384" cy="1377444"/>
            <a:chOff x="3923928" y="1844824"/>
            <a:chExt cx="3456384" cy="137744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6EE0D9-F202-0442-B31D-35BF83847087}"/>
                </a:ext>
              </a:extLst>
            </p:cNvPr>
            <p:cNvSpPr/>
            <p:nvPr/>
          </p:nvSpPr>
          <p:spPr>
            <a:xfrm>
              <a:off x="3923928" y="1844824"/>
              <a:ext cx="3456384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</a:t>
              </a:r>
            </a:p>
            <a:p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row_indexes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np.arange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(m)</a:t>
              </a: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row_indexes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ABED4F-95D6-0D4D-A0AA-8C50D515CD78}"/>
                </a:ext>
              </a:extLst>
            </p:cNvPr>
            <p:cNvSpPr/>
            <p:nvPr/>
          </p:nvSpPr>
          <p:spPr>
            <a:xfrm>
              <a:off x="3923928" y="2852936"/>
              <a:ext cx="28440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 1 2 3 4 5 6 7 8 9]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44C659E-408C-0149-A40A-208DBB3E7C67}"/>
              </a:ext>
            </a:extLst>
          </p:cNvPr>
          <p:cNvSpPr/>
          <p:nvPr/>
        </p:nvSpPr>
        <p:spPr>
          <a:xfrm>
            <a:off x="4427984" y="3569730"/>
            <a:ext cx="18314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BEF95B-2394-E645-8F6D-EBC86FC3029D}"/>
              </a:ext>
            </a:extLst>
          </p:cNvPr>
          <p:cNvSpPr/>
          <p:nvPr/>
        </p:nvSpPr>
        <p:spPr>
          <a:xfrm>
            <a:off x="6738526" y="3569730"/>
            <a:ext cx="1876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0 0 0 0]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[1 1 1 1 1]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[2 2 2 2 2]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[3 3 3 3 3]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[4 4 4 4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[5 5 5 5 5]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[6 6 6 6 6]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[7 7 7 7 7]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[8 8 8 8 8]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[9 9 9 9 9]]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8BB3AF-44C3-1944-8458-B3C0511D78F4}"/>
              </a:ext>
            </a:extLst>
          </p:cNvPr>
          <p:cNvSpPr/>
          <p:nvPr/>
        </p:nvSpPr>
        <p:spPr>
          <a:xfrm>
            <a:off x="251520" y="4643643"/>
            <a:ext cx="3456385" cy="15936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cols, rows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np.meshgrid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col_indexes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row_indexes</a:t>
            </a:r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)</a:t>
            </a:r>
            <a:endParaRPr lang="en-US">
              <a:solidFill>
                <a:srgbClr val="08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2452FD-2248-5442-AF22-B5E4779E5D6E}"/>
              </a:ext>
            </a:extLst>
          </p:cNvPr>
          <p:cNvSpPr txBox="1"/>
          <p:nvPr/>
        </p:nvSpPr>
        <p:spPr>
          <a:xfrm>
            <a:off x="4258356" y="1512110"/>
            <a:ext cx="44921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use </a:t>
            </a:r>
            <a:r>
              <a:rPr lang="en-US" sz="2000" dirty="0" err="1"/>
              <a:t>meshgrid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create the grids </a:t>
            </a:r>
          </a:p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the indexes </a:t>
            </a:r>
          </a:p>
        </p:txBody>
      </p:sp>
    </p:spTree>
    <p:extLst>
      <p:ext uri="{BB962C8B-B14F-4D97-AF65-F5344CB8AC3E}">
        <p14:creationId xmlns:p14="http://schemas.microsoft.com/office/powerpoint/2010/main" val="182515406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16</a:t>
            </a:fld>
            <a:endParaRPr lang="pt-BR" altLang="x-none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err="1"/>
              <a:t>Meshgrid</a:t>
            </a:r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798B75-6524-E647-A3FE-24603D4F224F}"/>
              </a:ext>
            </a:extLst>
          </p:cNvPr>
          <p:cNvGrpSpPr/>
          <p:nvPr/>
        </p:nvGrpSpPr>
        <p:grpSpPr>
          <a:xfrm>
            <a:off x="251520" y="1552046"/>
            <a:ext cx="3456384" cy="1377444"/>
            <a:chOff x="3923928" y="1844824"/>
            <a:chExt cx="3456384" cy="13774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82EE11-E6B5-284C-8993-599A7061B67F}"/>
                </a:ext>
              </a:extLst>
            </p:cNvPr>
            <p:cNvSpPr/>
            <p:nvPr/>
          </p:nvSpPr>
          <p:spPr>
            <a:xfrm>
              <a:off x="3923928" y="1844824"/>
              <a:ext cx="3456384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 </a:t>
              </a:r>
              <a:r>
                <a:rPr lang="en-US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</a:p>
            <a:p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col_indexes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np.arange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(n)</a:t>
              </a: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col_indexes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08C04A-45B4-EA4F-9EEF-6FAC71EC8DA6}"/>
                </a:ext>
              </a:extLst>
            </p:cNvPr>
            <p:cNvSpPr/>
            <p:nvPr/>
          </p:nvSpPr>
          <p:spPr>
            <a:xfrm>
              <a:off x="3923928" y="2852936"/>
              <a:ext cx="15776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 1 2 3 4]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8CD258-9C12-484A-92D9-9EFE6E711BBE}"/>
              </a:ext>
            </a:extLst>
          </p:cNvPr>
          <p:cNvGrpSpPr/>
          <p:nvPr/>
        </p:nvGrpSpPr>
        <p:grpSpPr>
          <a:xfrm>
            <a:off x="251520" y="3054922"/>
            <a:ext cx="3456384" cy="1377444"/>
            <a:chOff x="3923928" y="1844824"/>
            <a:chExt cx="3456384" cy="137744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6EE0D9-F202-0442-B31D-35BF83847087}"/>
                </a:ext>
              </a:extLst>
            </p:cNvPr>
            <p:cNvSpPr/>
            <p:nvPr/>
          </p:nvSpPr>
          <p:spPr>
            <a:xfrm>
              <a:off x="3923928" y="1844824"/>
              <a:ext cx="3456384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</a:t>
              </a:r>
            </a:p>
            <a:p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row_indexes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np.arange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(m)</a:t>
              </a: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row_indexes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ABED4F-95D6-0D4D-A0AA-8C50D515CD78}"/>
                </a:ext>
              </a:extLst>
            </p:cNvPr>
            <p:cNvSpPr/>
            <p:nvPr/>
          </p:nvSpPr>
          <p:spPr>
            <a:xfrm>
              <a:off x="3923928" y="2852936"/>
              <a:ext cx="28440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 1 2 3 4 5 6 7 8 9]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44C659E-408C-0149-A40A-208DBB3E7C67}"/>
              </a:ext>
            </a:extLst>
          </p:cNvPr>
          <p:cNvSpPr/>
          <p:nvPr/>
        </p:nvSpPr>
        <p:spPr>
          <a:xfrm>
            <a:off x="4427984" y="3569730"/>
            <a:ext cx="18314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BEF95B-2394-E645-8F6D-EBC86FC3029D}"/>
              </a:ext>
            </a:extLst>
          </p:cNvPr>
          <p:cNvSpPr/>
          <p:nvPr/>
        </p:nvSpPr>
        <p:spPr>
          <a:xfrm>
            <a:off x="6738526" y="3569730"/>
            <a:ext cx="1876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0 0 0 0]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[1 1 1 1 1]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[2 2 2 2 2]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[3 3 3 3 3]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[4 4 4 4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[5 5 5 5 5]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[6 6 6 6 6]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[7 7 7 7 7]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[8 8 8 8 8]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[9 9 9 9 9]]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8BB3AF-44C3-1944-8458-B3C0511D78F4}"/>
              </a:ext>
            </a:extLst>
          </p:cNvPr>
          <p:cNvSpPr/>
          <p:nvPr/>
        </p:nvSpPr>
        <p:spPr>
          <a:xfrm>
            <a:off x="251520" y="4643643"/>
            <a:ext cx="3456385" cy="15936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cols, rows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np.meshgrid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col_indexes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row_indexes</a:t>
            </a:r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)</a:t>
            </a:r>
            <a:endParaRPr lang="en-US">
              <a:solidFill>
                <a:srgbClr val="08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0B1A60-50B4-D744-9C2E-A584099047AF}"/>
              </a:ext>
            </a:extLst>
          </p:cNvPr>
          <p:cNvSpPr/>
          <p:nvPr/>
        </p:nvSpPr>
        <p:spPr>
          <a:xfrm>
            <a:off x="4998079" y="3240924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cols</a:t>
            </a:r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72686E-F35E-D349-97E1-E3BDE447BB5C}"/>
              </a:ext>
            </a:extLst>
          </p:cNvPr>
          <p:cNvSpPr/>
          <p:nvPr/>
        </p:nvSpPr>
        <p:spPr>
          <a:xfrm>
            <a:off x="7331169" y="3240924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rows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C951CA-58D6-5446-AA7E-9F06E282AA06}"/>
              </a:ext>
            </a:extLst>
          </p:cNvPr>
          <p:cNvSpPr txBox="1"/>
          <p:nvPr/>
        </p:nvSpPr>
        <p:spPr>
          <a:xfrm>
            <a:off x="4846274" y="1512110"/>
            <a:ext cx="39042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can print and check that the </a:t>
            </a:r>
          </a:p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output matches our expected</a:t>
            </a:r>
          </a:p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matrices</a:t>
            </a:r>
          </a:p>
        </p:txBody>
      </p:sp>
    </p:spTree>
    <p:extLst>
      <p:ext uri="{BB962C8B-B14F-4D97-AF65-F5344CB8AC3E}">
        <p14:creationId xmlns:p14="http://schemas.microsoft.com/office/powerpoint/2010/main" val="47566151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17</a:t>
            </a:fld>
            <a:endParaRPr lang="pt-BR" altLang="x-none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err="1"/>
              <a:t>Meshgrid</a:t>
            </a:r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798B75-6524-E647-A3FE-24603D4F224F}"/>
              </a:ext>
            </a:extLst>
          </p:cNvPr>
          <p:cNvGrpSpPr/>
          <p:nvPr/>
        </p:nvGrpSpPr>
        <p:grpSpPr>
          <a:xfrm>
            <a:off x="251520" y="1552046"/>
            <a:ext cx="3456384" cy="1377444"/>
            <a:chOff x="3923928" y="1844824"/>
            <a:chExt cx="3456384" cy="13774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82EE11-E6B5-284C-8993-599A7061B67F}"/>
                </a:ext>
              </a:extLst>
            </p:cNvPr>
            <p:cNvSpPr/>
            <p:nvPr/>
          </p:nvSpPr>
          <p:spPr>
            <a:xfrm>
              <a:off x="3923928" y="1844824"/>
              <a:ext cx="3456384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 </a:t>
              </a:r>
              <a:r>
                <a:rPr lang="en-US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</a:p>
            <a:p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col_indexes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np.arange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(n)</a:t>
              </a: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col_indexes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08C04A-45B4-EA4F-9EEF-6FAC71EC8DA6}"/>
                </a:ext>
              </a:extLst>
            </p:cNvPr>
            <p:cNvSpPr/>
            <p:nvPr/>
          </p:nvSpPr>
          <p:spPr>
            <a:xfrm>
              <a:off x="3923928" y="2852936"/>
              <a:ext cx="15776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 1 2 3 4]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8CD258-9C12-484A-92D9-9EFE6E711BBE}"/>
              </a:ext>
            </a:extLst>
          </p:cNvPr>
          <p:cNvGrpSpPr/>
          <p:nvPr/>
        </p:nvGrpSpPr>
        <p:grpSpPr>
          <a:xfrm>
            <a:off x="251520" y="3054922"/>
            <a:ext cx="3456384" cy="1377444"/>
            <a:chOff x="3923928" y="1844824"/>
            <a:chExt cx="3456384" cy="137744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6EE0D9-F202-0442-B31D-35BF83847087}"/>
                </a:ext>
              </a:extLst>
            </p:cNvPr>
            <p:cNvSpPr/>
            <p:nvPr/>
          </p:nvSpPr>
          <p:spPr>
            <a:xfrm>
              <a:off x="3923928" y="1844824"/>
              <a:ext cx="3456384" cy="10081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10</a:t>
              </a:r>
            </a:p>
            <a:p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row_indexes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np.arange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(m)</a:t>
              </a: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row_indexes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ABED4F-95D6-0D4D-A0AA-8C50D515CD78}"/>
                </a:ext>
              </a:extLst>
            </p:cNvPr>
            <p:cNvSpPr/>
            <p:nvPr/>
          </p:nvSpPr>
          <p:spPr>
            <a:xfrm>
              <a:off x="3923928" y="2852936"/>
              <a:ext cx="28440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[0 1 2 3 4 5 6 7 8 9]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44C659E-408C-0149-A40A-208DBB3E7C67}"/>
              </a:ext>
            </a:extLst>
          </p:cNvPr>
          <p:cNvSpPr/>
          <p:nvPr/>
        </p:nvSpPr>
        <p:spPr>
          <a:xfrm>
            <a:off x="4427984" y="3569730"/>
            <a:ext cx="18314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BEF95B-2394-E645-8F6D-EBC86FC3029D}"/>
              </a:ext>
            </a:extLst>
          </p:cNvPr>
          <p:cNvSpPr/>
          <p:nvPr/>
        </p:nvSpPr>
        <p:spPr>
          <a:xfrm>
            <a:off x="6738526" y="3569730"/>
            <a:ext cx="1876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0 0 0 0]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[1 1 1 1 1]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[2 2 2 2 2]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[3 3 3 3 3]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[4 4 4 4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[5 5 5 5 5]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[6 6 6 6 6]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[7 7 7 7 7]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[8 8 8 8 8]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[9 9 9 9 9]]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8BB3AF-44C3-1944-8458-B3C0511D78F4}"/>
              </a:ext>
            </a:extLst>
          </p:cNvPr>
          <p:cNvSpPr/>
          <p:nvPr/>
        </p:nvSpPr>
        <p:spPr>
          <a:xfrm>
            <a:off x="251520" y="4643643"/>
            <a:ext cx="3456385" cy="15936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cols, rows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np.meshgrid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col_indexes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row_indexes</a:t>
            </a:r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)</a:t>
            </a:r>
            <a:endParaRPr lang="en-US">
              <a:solidFill>
                <a:srgbClr val="08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0B1A60-50B4-D744-9C2E-A584099047AF}"/>
              </a:ext>
            </a:extLst>
          </p:cNvPr>
          <p:cNvSpPr/>
          <p:nvPr/>
        </p:nvSpPr>
        <p:spPr>
          <a:xfrm>
            <a:off x="4998079" y="3240924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cols</a:t>
            </a:r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72686E-F35E-D349-97E1-E3BDE447BB5C}"/>
              </a:ext>
            </a:extLst>
          </p:cNvPr>
          <p:cNvSpPr/>
          <p:nvPr/>
        </p:nvSpPr>
        <p:spPr>
          <a:xfrm>
            <a:off x="7331169" y="3240924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rows</a:t>
            </a:r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DCDB9C-04FC-DD4F-AB49-1C6CFB1CF03B}"/>
              </a:ext>
            </a:extLst>
          </p:cNvPr>
          <p:cNvSpPr/>
          <p:nvPr/>
        </p:nvSpPr>
        <p:spPr>
          <a:xfrm>
            <a:off x="4427984" y="1926307"/>
            <a:ext cx="4187042" cy="6338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= cols</a:t>
            </a:r>
          </a:p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= rows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00E32ED-D848-C245-9A65-A8F90F4DB72D}"/>
              </a:ext>
            </a:extLst>
          </p:cNvPr>
          <p:cNvSpPr/>
          <p:nvPr/>
        </p:nvSpPr>
        <p:spPr>
          <a:xfrm>
            <a:off x="5188034" y="2927105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6EFAC0-30C5-D64D-A1CC-AB39C4A8C01F}"/>
              </a:ext>
            </a:extLst>
          </p:cNvPr>
          <p:cNvSpPr/>
          <p:nvPr/>
        </p:nvSpPr>
        <p:spPr>
          <a:xfrm>
            <a:off x="7521124" y="2927105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C9E599-B145-0A4D-8AEB-5C1D75D04E60}"/>
              </a:ext>
            </a:extLst>
          </p:cNvPr>
          <p:cNvSpPr txBox="1"/>
          <p:nvPr/>
        </p:nvSpPr>
        <p:spPr>
          <a:xfrm>
            <a:off x="5346988" y="1512110"/>
            <a:ext cx="3403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Rename it and we are done!</a:t>
            </a:r>
          </a:p>
        </p:txBody>
      </p:sp>
    </p:spTree>
    <p:extLst>
      <p:ext uri="{BB962C8B-B14F-4D97-AF65-F5344CB8AC3E}">
        <p14:creationId xmlns:p14="http://schemas.microsoft.com/office/powerpoint/2010/main" val="1414607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18</a:t>
            </a:fld>
            <a:endParaRPr lang="pt-BR" altLang="x-none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err="1"/>
              <a:t>mgrid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1A1689-78EA-4149-A3E6-9FAEA52A61E4}"/>
              </a:ext>
            </a:extLst>
          </p:cNvPr>
          <p:cNvSpPr/>
          <p:nvPr/>
        </p:nvSpPr>
        <p:spPr>
          <a:xfrm>
            <a:off x="4427984" y="3569730"/>
            <a:ext cx="18314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8B43B2-5C77-0144-B399-AB1707C51BB7}"/>
              </a:ext>
            </a:extLst>
          </p:cNvPr>
          <p:cNvSpPr/>
          <p:nvPr/>
        </p:nvSpPr>
        <p:spPr>
          <a:xfrm>
            <a:off x="6738526" y="3569730"/>
            <a:ext cx="1876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0 0 0 0]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[1 1 1 1 1]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[2 2 2 2 2]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[3 3 3 3 3]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[4 4 4 4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[5 5 5 5 5]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[6 6 6 6 6]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[7 7 7 7 7]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[8 8 8 8 8]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[9 9 9 9 9]]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33FA57-11C1-4246-AD6D-1CF1CD232747}"/>
              </a:ext>
            </a:extLst>
          </p:cNvPr>
          <p:cNvSpPr txBox="1"/>
          <p:nvPr/>
        </p:nvSpPr>
        <p:spPr>
          <a:xfrm>
            <a:off x="4348253" y="1512110"/>
            <a:ext cx="44022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/>
              <a:t>mgrid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allows even quicker creation of</a:t>
            </a:r>
          </a:p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indexes grids</a:t>
            </a:r>
          </a:p>
        </p:txBody>
      </p:sp>
    </p:spTree>
    <p:extLst>
      <p:ext uri="{BB962C8B-B14F-4D97-AF65-F5344CB8AC3E}">
        <p14:creationId xmlns:p14="http://schemas.microsoft.com/office/powerpoint/2010/main" val="137797103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19</a:t>
            </a:fld>
            <a:endParaRPr lang="pt-BR" altLang="x-non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9B9086-6075-8347-878D-70730654745F}"/>
              </a:ext>
            </a:extLst>
          </p:cNvPr>
          <p:cNvSpPr/>
          <p:nvPr/>
        </p:nvSpPr>
        <p:spPr>
          <a:xfrm>
            <a:off x="467544" y="1844824"/>
            <a:ext cx="3456384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err="1"/>
              <a:t>mgrid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1A1689-78EA-4149-A3E6-9FAEA52A61E4}"/>
              </a:ext>
            </a:extLst>
          </p:cNvPr>
          <p:cNvSpPr/>
          <p:nvPr/>
        </p:nvSpPr>
        <p:spPr>
          <a:xfrm>
            <a:off x="4427984" y="3569730"/>
            <a:ext cx="18314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8B43B2-5C77-0144-B399-AB1707C51BB7}"/>
              </a:ext>
            </a:extLst>
          </p:cNvPr>
          <p:cNvSpPr/>
          <p:nvPr/>
        </p:nvSpPr>
        <p:spPr>
          <a:xfrm>
            <a:off x="6738526" y="3569730"/>
            <a:ext cx="1876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0 0 0 0]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[1 1 1 1 1]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[2 2 2 2 2]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[3 3 3 3 3]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[4 4 4 4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[5 5 5 5 5]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[6 6 6 6 6]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[7 7 7 7 7]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[8 8 8 8 8]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[9 9 9 9 9]]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7CC400-1D3B-114F-92A7-23E67C5FD6FE}"/>
              </a:ext>
            </a:extLst>
          </p:cNvPr>
          <p:cNvSpPr txBox="1"/>
          <p:nvPr/>
        </p:nvSpPr>
        <p:spPr>
          <a:xfrm>
            <a:off x="4609606" y="1512110"/>
            <a:ext cx="4140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Remember that our output grid </a:t>
            </a:r>
          </a:p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has 5 rows (n) and 10 columns (m)</a:t>
            </a:r>
          </a:p>
        </p:txBody>
      </p:sp>
    </p:spTree>
    <p:extLst>
      <p:ext uri="{BB962C8B-B14F-4D97-AF65-F5344CB8AC3E}">
        <p14:creationId xmlns:p14="http://schemas.microsoft.com/office/powerpoint/2010/main" val="308761990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CE40B5E-6B4C-224B-AE7C-5BC51FBCD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8" y="404813"/>
            <a:ext cx="7427912" cy="720725"/>
          </a:xfrm>
        </p:spPr>
        <p:txBody>
          <a:bodyPr/>
          <a:lstStyle/>
          <a:p>
            <a:pPr indent="360363"/>
            <a:r>
              <a:rPr lang="en-US"/>
              <a:t>Zen of Python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A121FE-F63C-1542-AEF3-EDF31141DDAA}"/>
              </a:ext>
            </a:extLst>
          </p:cNvPr>
          <p:cNvSpPr/>
          <p:nvPr/>
        </p:nvSpPr>
        <p:spPr>
          <a:xfrm>
            <a:off x="395536" y="1477228"/>
            <a:ext cx="856895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2D961E"/>
                </a:solidFill>
                <a:latin typeface="Monaco" pitchFamily="2" charset="77"/>
              </a:rPr>
              <a:t>In [</a:t>
            </a:r>
            <a:r>
              <a:rPr lang="en-US" sz="1400">
                <a:solidFill>
                  <a:srgbClr val="2FE71A"/>
                </a:solidFill>
                <a:latin typeface="Monaco" pitchFamily="2" charset="77"/>
              </a:rPr>
              <a:t>1</a:t>
            </a:r>
            <a:r>
              <a:rPr lang="en-US" sz="1400">
                <a:solidFill>
                  <a:srgbClr val="2D961E"/>
                </a:solidFill>
                <a:latin typeface="Monaco" pitchFamily="2" charset="77"/>
              </a:rPr>
              <a:t>]: import</a:t>
            </a:r>
            <a:r>
              <a:rPr lang="en-US" sz="1400">
                <a:solidFill>
                  <a:srgbClr val="F2F2F2"/>
                </a:solidFill>
                <a:latin typeface="Monaco" pitchFamily="2" charset="77"/>
              </a:rPr>
              <a:t> </a:t>
            </a:r>
            <a:r>
              <a:rPr lang="en-US" sz="1400">
                <a:solidFill>
                  <a:srgbClr val="318BEE"/>
                </a:solidFill>
                <a:latin typeface="Monaco" pitchFamily="2" charset="77"/>
              </a:rPr>
              <a:t>this</a:t>
            </a:r>
            <a:r>
              <a:rPr lang="en-US" sz="1400">
                <a:latin typeface="Monaco" pitchFamily="2" charset="77"/>
              </a:rPr>
              <a:t>                                                           </a:t>
            </a:r>
          </a:p>
          <a:p>
            <a:r>
              <a:rPr lang="en-US" sz="1400">
                <a:latin typeface="Monaco" pitchFamily="2" charset="77"/>
              </a:rPr>
              <a:t>The Zen of Python, by Tim Peters</a:t>
            </a:r>
            <a:br>
              <a:rPr lang="en-US" sz="1400">
                <a:latin typeface="Monaco" pitchFamily="2" charset="77"/>
              </a:rPr>
            </a:br>
            <a:endParaRPr lang="en-US" sz="1400">
              <a:latin typeface="Monaco" pitchFamily="2" charset="77"/>
            </a:endParaRPr>
          </a:p>
          <a:p>
            <a:r>
              <a:rPr lang="en-US" sz="1400">
                <a:latin typeface="Monaco" pitchFamily="2" charset="77"/>
              </a:rPr>
              <a:t>Beautiful is better than ugly.</a:t>
            </a:r>
          </a:p>
          <a:p>
            <a:r>
              <a:rPr lang="en-US" sz="1400">
                <a:latin typeface="Monaco" pitchFamily="2" charset="77"/>
              </a:rPr>
              <a:t>Explicit is better than implicit.</a:t>
            </a:r>
          </a:p>
          <a:p>
            <a:r>
              <a:rPr lang="en-US" sz="1400">
                <a:latin typeface="Monaco" pitchFamily="2" charset="77"/>
              </a:rPr>
              <a:t>Simple is better than complex.</a:t>
            </a:r>
          </a:p>
          <a:p>
            <a:r>
              <a:rPr lang="en-US" sz="1400">
                <a:latin typeface="Monaco" pitchFamily="2" charset="77"/>
              </a:rPr>
              <a:t>Complex is better than complicated.</a:t>
            </a:r>
          </a:p>
          <a:p>
            <a:r>
              <a:rPr lang="en-US" sz="1400">
                <a:latin typeface="Monaco" pitchFamily="2" charset="77"/>
              </a:rPr>
              <a:t>Flat is better than nested.</a:t>
            </a:r>
          </a:p>
          <a:p>
            <a:r>
              <a:rPr lang="en-US" sz="1400">
                <a:latin typeface="Monaco" pitchFamily="2" charset="77"/>
              </a:rPr>
              <a:t>Sparse is better than dense.</a:t>
            </a:r>
          </a:p>
          <a:p>
            <a:r>
              <a:rPr lang="en-US" sz="1400">
                <a:latin typeface="Monaco" pitchFamily="2" charset="77"/>
              </a:rPr>
              <a:t>Readability counts.</a:t>
            </a:r>
          </a:p>
          <a:p>
            <a:r>
              <a:rPr lang="en-US" sz="1400">
                <a:latin typeface="Monaco" pitchFamily="2" charset="77"/>
              </a:rPr>
              <a:t>Special cases aren't special enough to break the rules.</a:t>
            </a:r>
          </a:p>
          <a:p>
            <a:r>
              <a:rPr lang="en-US" sz="1400">
                <a:latin typeface="Monaco" pitchFamily="2" charset="77"/>
              </a:rPr>
              <a:t>Although practicality beats purity.</a:t>
            </a:r>
          </a:p>
          <a:p>
            <a:r>
              <a:rPr lang="en-US" sz="1400">
                <a:latin typeface="Monaco" pitchFamily="2" charset="77"/>
              </a:rPr>
              <a:t>Errors should never pass silently.</a:t>
            </a:r>
          </a:p>
          <a:p>
            <a:r>
              <a:rPr lang="en-US" sz="1400">
                <a:latin typeface="Monaco" pitchFamily="2" charset="77"/>
              </a:rPr>
              <a:t>Unless explicitly silenced.</a:t>
            </a:r>
          </a:p>
          <a:p>
            <a:r>
              <a:rPr lang="en-US" sz="1400">
                <a:latin typeface="Monaco" pitchFamily="2" charset="77"/>
              </a:rPr>
              <a:t>In the face of ambiguity, refuse the temptation to guess.</a:t>
            </a:r>
          </a:p>
          <a:p>
            <a:r>
              <a:rPr lang="en-US" sz="1400">
                <a:latin typeface="Monaco" pitchFamily="2" charset="77"/>
              </a:rPr>
              <a:t>There should be one-- and preferably only one --obvious way to do it.</a:t>
            </a:r>
          </a:p>
          <a:p>
            <a:r>
              <a:rPr lang="en-US" sz="1400">
                <a:latin typeface="Monaco" pitchFamily="2" charset="77"/>
              </a:rPr>
              <a:t>Although that way may not be obvious at first unless you're Dutch.</a:t>
            </a:r>
          </a:p>
          <a:p>
            <a:r>
              <a:rPr lang="en-US" sz="1400">
                <a:latin typeface="Monaco" pitchFamily="2" charset="77"/>
              </a:rPr>
              <a:t>Now is better than never.</a:t>
            </a:r>
          </a:p>
          <a:p>
            <a:r>
              <a:rPr lang="en-US" sz="1400">
                <a:latin typeface="Monaco" pitchFamily="2" charset="77"/>
              </a:rPr>
              <a:t>Although never is often better than *right* now.</a:t>
            </a:r>
          </a:p>
          <a:p>
            <a:r>
              <a:rPr lang="en-US" sz="1400">
                <a:latin typeface="Monaco" pitchFamily="2" charset="77"/>
              </a:rPr>
              <a:t>If the implementation is hard to explain, it's a bad idea.</a:t>
            </a:r>
          </a:p>
          <a:p>
            <a:r>
              <a:rPr lang="en-US" sz="1400">
                <a:latin typeface="Monaco" pitchFamily="2" charset="77"/>
              </a:rPr>
              <a:t>If the implementation is easy to explain, it may be a good idea.</a:t>
            </a:r>
          </a:p>
          <a:p>
            <a:r>
              <a:rPr lang="en-US" sz="1400">
                <a:latin typeface="Monaco" pitchFamily="2" charset="77"/>
              </a:rPr>
              <a:t>Namespaces are one honking great idea -- let's do more of those!</a:t>
            </a:r>
            <a:endParaRPr lang="en-US" sz="1400">
              <a:effectLst/>
              <a:latin typeface="Monaco" pitchFamily="2" charset="77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20</a:t>
            </a:fld>
            <a:endParaRPr lang="pt-BR" altLang="x-non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9B9086-6075-8347-878D-70730654745F}"/>
              </a:ext>
            </a:extLst>
          </p:cNvPr>
          <p:cNvSpPr/>
          <p:nvPr/>
        </p:nvSpPr>
        <p:spPr>
          <a:xfrm>
            <a:off x="467544" y="1844824"/>
            <a:ext cx="3456384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err="1"/>
              <a:t>mgrid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1A1689-78EA-4149-A3E6-9FAEA52A61E4}"/>
              </a:ext>
            </a:extLst>
          </p:cNvPr>
          <p:cNvSpPr/>
          <p:nvPr/>
        </p:nvSpPr>
        <p:spPr>
          <a:xfrm>
            <a:off x="4427984" y="3569730"/>
            <a:ext cx="18314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8B43B2-5C77-0144-B399-AB1707C51BB7}"/>
              </a:ext>
            </a:extLst>
          </p:cNvPr>
          <p:cNvSpPr/>
          <p:nvPr/>
        </p:nvSpPr>
        <p:spPr>
          <a:xfrm>
            <a:off x="6738526" y="3569730"/>
            <a:ext cx="1876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0 0 0 0]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[1 1 1 1 1]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[2 2 2 2 2]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[3 3 3 3 3]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[4 4 4 4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[5 5 5 5 5]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[6 6 6 6 6]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[7 7 7 7 7]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[8 8 8 8 8]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[9 9 9 9 9]]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844931-BE59-DC43-9CDF-C208F7B85E81}"/>
              </a:ext>
            </a:extLst>
          </p:cNvPr>
          <p:cNvSpPr/>
          <p:nvPr/>
        </p:nvSpPr>
        <p:spPr>
          <a:xfrm>
            <a:off x="467544" y="2748825"/>
            <a:ext cx="4392488" cy="39214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rows2, cols2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np.mgrid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:m, </a:t>
            </a:r>
            <a:r>
              <a:rPr lang="en-US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61877F-6D21-5046-8654-D39065DDB9E5}"/>
              </a:ext>
            </a:extLst>
          </p:cNvPr>
          <p:cNvSpPr/>
          <p:nvPr/>
        </p:nvSpPr>
        <p:spPr>
          <a:xfrm>
            <a:off x="4934759" y="3204478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cols2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749645-406E-AF40-82EB-5A721A35ADD1}"/>
              </a:ext>
            </a:extLst>
          </p:cNvPr>
          <p:cNvSpPr/>
          <p:nvPr/>
        </p:nvSpPr>
        <p:spPr>
          <a:xfrm>
            <a:off x="7267849" y="3219764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rows2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077EC0-412E-0840-9CEC-BC7F9EE0D2EE}"/>
              </a:ext>
            </a:extLst>
          </p:cNvPr>
          <p:cNvSpPr txBox="1"/>
          <p:nvPr/>
        </p:nvSpPr>
        <p:spPr>
          <a:xfrm>
            <a:off x="3960134" y="1512110"/>
            <a:ext cx="4790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syntax to use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mgrid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a bit different:</a:t>
            </a:r>
          </a:p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uses square brackets instead</a:t>
            </a:r>
          </a:p>
        </p:txBody>
      </p:sp>
    </p:spTree>
    <p:extLst>
      <p:ext uri="{BB962C8B-B14F-4D97-AF65-F5344CB8AC3E}">
        <p14:creationId xmlns:p14="http://schemas.microsoft.com/office/powerpoint/2010/main" val="22289825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21</a:t>
            </a:fld>
            <a:endParaRPr lang="pt-BR" altLang="x-non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9B9086-6075-8347-878D-70730654745F}"/>
              </a:ext>
            </a:extLst>
          </p:cNvPr>
          <p:cNvSpPr/>
          <p:nvPr/>
        </p:nvSpPr>
        <p:spPr>
          <a:xfrm>
            <a:off x="467544" y="1844824"/>
            <a:ext cx="3456384" cy="7200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err="1"/>
              <a:t>mgrid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1A1689-78EA-4149-A3E6-9FAEA52A61E4}"/>
              </a:ext>
            </a:extLst>
          </p:cNvPr>
          <p:cNvSpPr/>
          <p:nvPr/>
        </p:nvSpPr>
        <p:spPr>
          <a:xfrm>
            <a:off x="4427984" y="3569730"/>
            <a:ext cx="18314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[0 1 2 3 4]]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8B43B2-5C77-0144-B399-AB1707C51BB7}"/>
              </a:ext>
            </a:extLst>
          </p:cNvPr>
          <p:cNvSpPr/>
          <p:nvPr/>
        </p:nvSpPr>
        <p:spPr>
          <a:xfrm>
            <a:off x="6738526" y="3569730"/>
            <a:ext cx="1876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 0 0 0 0]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[1 1 1 1 1]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[2 2 2 2 2]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[3 3 3 3 3]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[4 4 4 4 4]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[5 5 5 5 5]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[6 6 6 6 6]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[7 7 7 7 7]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[8 8 8 8 8]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[9 9 9 9 9]]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844931-BE59-DC43-9CDF-C208F7B85E81}"/>
              </a:ext>
            </a:extLst>
          </p:cNvPr>
          <p:cNvSpPr/>
          <p:nvPr/>
        </p:nvSpPr>
        <p:spPr>
          <a:xfrm>
            <a:off x="467544" y="2748825"/>
            <a:ext cx="4392488" cy="39214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rows2, cols2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np.mgrid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:m, </a:t>
            </a:r>
            <a:r>
              <a:rPr lang="en-US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61877F-6D21-5046-8654-D39065DDB9E5}"/>
              </a:ext>
            </a:extLst>
          </p:cNvPr>
          <p:cNvSpPr/>
          <p:nvPr/>
        </p:nvSpPr>
        <p:spPr>
          <a:xfrm>
            <a:off x="4934759" y="3204478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cols2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749645-406E-AF40-82EB-5A721A35ADD1}"/>
              </a:ext>
            </a:extLst>
          </p:cNvPr>
          <p:cNvSpPr/>
          <p:nvPr/>
        </p:nvSpPr>
        <p:spPr>
          <a:xfrm>
            <a:off x="7267849" y="3219764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rows2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133929-EEE4-3040-9970-92C40E1BABCF}"/>
              </a:ext>
            </a:extLst>
          </p:cNvPr>
          <p:cNvCxnSpPr>
            <a:cxnSpLocks/>
          </p:cNvCxnSpPr>
          <p:nvPr/>
        </p:nvCxnSpPr>
        <p:spPr>
          <a:xfrm>
            <a:off x="467544" y="3140968"/>
            <a:ext cx="1656184" cy="0"/>
          </a:xfrm>
          <a:prstGeom prst="line">
            <a:avLst/>
          </a:prstGeom>
          <a:ln w="666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B2DA54-E3BB-1D4B-BEBE-FFA9F77FF943}"/>
              </a:ext>
            </a:extLst>
          </p:cNvPr>
          <p:cNvCxnSpPr>
            <a:cxnSpLocks/>
          </p:cNvCxnSpPr>
          <p:nvPr/>
        </p:nvCxnSpPr>
        <p:spPr>
          <a:xfrm>
            <a:off x="1295636" y="3140968"/>
            <a:ext cx="0" cy="864096"/>
          </a:xfrm>
          <a:prstGeom prst="line">
            <a:avLst/>
          </a:prstGeom>
          <a:ln w="666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391C051-CE90-7446-B35C-5EE9C949E82E}"/>
              </a:ext>
            </a:extLst>
          </p:cNvPr>
          <p:cNvSpPr/>
          <p:nvPr/>
        </p:nvSpPr>
        <p:spPr>
          <a:xfrm>
            <a:off x="502568" y="3932366"/>
            <a:ext cx="3709392" cy="1159033"/>
          </a:xfrm>
          <a:prstGeom prst="rect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Note that the order is different from </a:t>
            </a:r>
            <a:r>
              <a:rPr lang="en-US" err="1">
                <a:latin typeface="Consolas" panose="020B0609020204030204" pitchFamily="49" charset="0"/>
                <a:cs typeface="Consolas" panose="020B0609020204030204" pitchFamily="49" charset="0"/>
              </a:rPr>
              <a:t>numpy.meshgrid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72069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22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51520" y="1484784"/>
            <a:ext cx="5544616" cy="26642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np</a:t>
            </a:r>
          </a:p>
          <a:p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matplotlib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pyplot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My First Image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62D6A1-6C4D-F24F-A131-8F0B0399062E}"/>
              </a:ext>
            </a:extLst>
          </p:cNvPr>
          <p:cNvSpPr txBox="1"/>
          <p:nvPr/>
        </p:nvSpPr>
        <p:spPr>
          <a:xfrm>
            <a:off x="251520" y="4149080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Import libraries</a:t>
            </a:r>
          </a:p>
        </p:txBody>
      </p:sp>
    </p:spTree>
    <p:extLst>
      <p:ext uri="{BB962C8B-B14F-4D97-AF65-F5344CB8AC3E}">
        <p14:creationId xmlns:p14="http://schemas.microsoft.com/office/powerpoint/2010/main" val="174515727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23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51520" y="1484784"/>
            <a:ext cx="5544616" cy="26642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np</a:t>
            </a:r>
          </a:p>
          <a:p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matplotlib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pyplot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np.random.seed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np.random.uniform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(size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(4, 5))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My First Image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7B1822-E4CE-AB41-B969-2E2504A5C8BF}"/>
              </a:ext>
            </a:extLst>
          </p:cNvPr>
          <p:cNvSpPr txBox="1"/>
          <p:nvPr/>
        </p:nvSpPr>
        <p:spPr>
          <a:xfrm>
            <a:off x="251520" y="4149080"/>
            <a:ext cx="3506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 random 2D array</a:t>
            </a:r>
          </a:p>
        </p:txBody>
      </p:sp>
    </p:spTree>
    <p:extLst>
      <p:ext uri="{BB962C8B-B14F-4D97-AF65-F5344CB8AC3E}">
        <p14:creationId xmlns:p14="http://schemas.microsoft.com/office/powerpoint/2010/main" val="170936238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24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51520" y="1484784"/>
            <a:ext cx="5544616" cy="26642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np</a:t>
            </a:r>
          </a:p>
          <a:p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matplotlib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pyplot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np.random.seed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np.random.uniform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(size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(4, 5))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my_fig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My First Image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0C49C-C644-994D-9632-EA584099D22B}"/>
              </a:ext>
            </a:extLst>
          </p:cNvPr>
          <p:cNvSpPr txBox="1"/>
          <p:nvPr/>
        </p:nvSpPr>
        <p:spPr>
          <a:xfrm>
            <a:off x="251520" y="4149080"/>
            <a:ext cx="4413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 figure, axis and display </a:t>
            </a:r>
          </a:p>
        </p:txBody>
      </p:sp>
    </p:spTree>
    <p:extLst>
      <p:ext uri="{BB962C8B-B14F-4D97-AF65-F5344CB8AC3E}">
        <p14:creationId xmlns:p14="http://schemas.microsoft.com/office/powerpoint/2010/main" val="344685724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25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51520" y="1484784"/>
            <a:ext cx="5814126" cy="26642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np</a:t>
            </a:r>
          </a:p>
          <a:p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matplotlib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pyplot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np.random.seed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np.random.uniform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(size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(4, 5))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my_fig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My First Image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0B073F-6E8D-6243-AA55-5C0210FCC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00" y="3211200"/>
            <a:ext cx="3709968" cy="3124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EA227B-36EE-4140-B6A1-9C22DF0ECFA6}"/>
              </a:ext>
            </a:extLst>
          </p:cNvPr>
          <p:cNvSpPr txBox="1"/>
          <p:nvPr/>
        </p:nvSpPr>
        <p:spPr>
          <a:xfrm>
            <a:off x="251520" y="4149080"/>
            <a:ext cx="4413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Create figure, axis and display </a:t>
            </a:r>
          </a:p>
        </p:txBody>
      </p:sp>
    </p:spTree>
    <p:extLst>
      <p:ext uri="{BB962C8B-B14F-4D97-AF65-F5344CB8AC3E}">
        <p14:creationId xmlns:p14="http://schemas.microsoft.com/office/powerpoint/2010/main" val="113274079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26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51520" y="1484784"/>
            <a:ext cx="5814126" cy="26642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np</a:t>
            </a:r>
          </a:p>
          <a:p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matplotlib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pyplot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np.random.seed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np.random.uniform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(size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(4, 5))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my_fig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0B073F-6E8D-6243-AA55-5C0210FCC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4" y="3211200"/>
            <a:ext cx="3707905" cy="312306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7124735-3EA2-C64B-A867-B24BA4A778A1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Origin</a:t>
            </a:r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8A1B202-CDFB-8148-A7B9-406C12572776}"/>
              </a:ext>
            </a:extLst>
          </p:cNvPr>
          <p:cNvCxnSpPr>
            <a:cxnSpLocks/>
          </p:cNvCxnSpPr>
          <p:nvPr/>
        </p:nvCxnSpPr>
        <p:spPr>
          <a:xfrm>
            <a:off x="5292080" y="3068960"/>
            <a:ext cx="0" cy="288032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1D06FD-EDE6-4B4A-8D08-117B0A9367BC}"/>
              </a:ext>
            </a:extLst>
          </p:cNvPr>
          <p:cNvCxnSpPr>
            <a:cxnSpLocks/>
          </p:cNvCxnSpPr>
          <p:nvPr/>
        </p:nvCxnSpPr>
        <p:spPr>
          <a:xfrm>
            <a:off x="5219501" y="3068960"/>
            <a:ext cx="3816995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46EB680-90EA-6B48-8343-8C1D1569748B}"/>
              </a:ext>
            </a:extLst>
          </p:cNvPr>
          <p:cNvSpPr txBox="1"/>
          <p:nvPr/>
        </p:nvSpPr>
        <p:spPr>
          <a:xfrm>
            <a:off x="251520" y="4149080"/>
            <a:ext cx="4464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Origing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lies on the top-left edge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the figure</a:t>
            </a:r>
          </a:p>
        </p:txBody>
      </p:sp>
    </p:spTree>
    <p:extLst>
      <p:ext uri="{BB962C8B-B14F-4D97-AF65-F5344CB8AC3E}">
        <p14:creationId xmlns:p14="http://schemas.microsoft.com/office/powerpoint/2010/main" val="262827975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27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51520" y="1484784"/>
            <a:ext cx="5814126" cy="26642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np</a:t>
            </a:r>
          </a:p>
          <a:p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matplotlib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pyplot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np.random.seed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np.random.uniform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(size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(4, 5))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'lower origin'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(data, origin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"lower"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Origin</a:t>
            </a:r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7D1034D-FB9F-144A-85F2-4A752B1E3125}"/>
              </a:ext>
            </a:extLst>
          </p:cNvPr>
          <p:cNvSpPr/>
          <p:nvPr/>
        </p:nvSpPr>
        <p:spPr>
          <a:xfrm>
            <a:off x="2271987" y="3456000"/>
            <a:ext cx="1867966" cy="32387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57CBA5-5ECE-0440-B9FF-4FC0218CB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031" y="3212976"/>
            <a:ext cx="3709969" cy="3124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26BD5D-6256-7447-A4AD-A15109E52562}"/>
              </a:ext>
            </a:extLst>
          </p:cNvPr>
          <p:cNvSpPr txBox="1"/>
          <p:nvPr/>
        </p:nvSpPr>
        <p:spPr>
          <a:xfrm>
            <a:off x="251520" y="4149080"/>
            <a:ext cx="4790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Bring the origin to lower-left edge 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the figure</a:t>
            </a:r>
          </a:p>
        </p:txBody>
      </p:sp>
    </p:spTree>
    <p:extLst>
      <p:ext uri="{BB962C8B-B14F-4D97-AF65-F5344CB8AC3E}">
        <p14:creationId xmlns:p14="http://schemas.microsoft.com/office/powerpoint/2010/main" val="126536031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28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51520" y="1484784"/>
            <a:ext cx="5814126" cy="26642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np</a:t>
            </a:r>
          </a:p>
          <a:p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matplotlib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pyplot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np.random.seed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np.random.uniform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(size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(4, 5))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'lower origin'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(data, origin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"lower"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Origin</a:t>
            </a:r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7D1034D-FB9F-144A-85F2-4A752B1E3125}"/>
              </a:ext>
            </a:extLst>
          </p:cNvPr>
          <p:cNvSpPr/>
          <p:nvPr/>
        </p:nvSpPr>
        <p:spPr>
          <a:xfrm>
            <a:off x="2271987" y="3456000"/>
            <a:ext cx="1867966" cy="32387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57CBA5-5ECE-0440-B9FF-4FC0218CB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031" y="3212976"/>
            <a:ext cx="3709969" cy="31248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E8B5E2D-AE4D-C140-879D-9ADC93F2611B}"/>
              </a:ext>
            </a:extLst>
          </p:cNvPr>
          <p:cNvGrpSpPr/>
          <p:nvPr/>
        </p:nvGrpSpPr>
        <p:grpSpPr>
          <a:xfrm flipV="1">
            <a:off x="5220072" y="3600000"/>
            <a:ext cx="3816995" cy="2880320"/>
            <a:chOff x="5233415" y="3185992"/>
            <a:chExt cx="3816995" cy="288032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43F53B6-5216-B349-AD92-51F29EEEAB29}"/>
                </a:ext>
              </a:extLst>
            </p:cNvPr>
            <p:cNvCxnSpPr>
              <a:cxnSpLocks/>
            </p:cNvCxnSpPr>
            <p:nvPr/>
          </p:nvCxnSpPr>
          <p:spPr>
            <a:xfrm>
              <a:off x="5305335" y="3185992"/>
              <a:ext cx="0" cy="2880320"/>
            </a:xfrm>
            <a:prstGeom prst="straightConnector1">
              <a:avLst/>
            </a:prstGeom>
            <a:ln w="1270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E635B9E-49CC-A441-911C-F35860912751}"/>
                </a:ext>
              </a:extLst>
            </p:cNvPr>
            <p:cNvCxnSpPr>
              <a:cxnSpLocks/>
            </p:cNvCxnSpPr>
            <p:nvPr/>
          </p:nvCxnSpPr>
          <p:spPr>
            <a:xfrm>
              <a:off x="5233415" y="3212976"/>
              <a:ext cx="3816995" cy="0"/>
            </a:xfrm>
            <a:prstGeom prst="straightConnector1">
              <a:avLst/>
            </a:prstGeom>
            <a:ln w="1270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949854F-DFDB-1B40-BA04-4C5EFBCA02EE}"/>
              </a:ext>
            </a:extLst>
          </p:cNvPr>
          <p:cNvSpPr txBox="1"/>
          <p:nvPr/>
        </p:nvSpPr>
        <p:spPr>
          <a:xfrm>
            <a:off x="251520" y="4149080"/>
            <a:ext cx="4790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Bring the origin to lower-left edge 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the figure</a:t>
            </a:r>
          </a:p>
        </p:txBody>
      </p:sp>
    </p:spTree>
    <p:extLst>
      <p:ext uri="{BB962C8B-B14F-4D97-AF65-F5344CB8AC3E}">
        <p14:creationId xmlns:p14="http://schemas.microsoft.com/office/powerpoint/2010/main" val="132187678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29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51520" y="1772816"/>
            <a:ext cx="5814126" cy="3310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plt.colormaps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Colormaps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D31538-525F-C646-AEEE-218AD5971F54}"/>
              </a:ext>
            </a:extLst>
          </p:cNvPr>
          <p:cNvSpPr/>
          <p:nvPr/>
        </p:nvSpPr>
        <p:spPr>
          <a:xfrm>
            <a:off x="251520" y="1311151"/>
            <a:ext cx="3501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+mn-lt"/>
                <a:cs typeface="Arial" panose="020B0604020202020204" pitchFamily="34" charset="0"/>
              </a:rPr>
              <a:t>List all colormaps available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00B811-1260-DB44-88AF-F1C9EA2D31E9}"/>
              </a:ext>
            </a:extLst>
          </p:cNvPr>
          <p:cNvSpPr/>
          <p:nvPr/>
        </p:nvSpPr>
        <p:spPr>
          <a:xfrm>
            <a:off x="225358" y="2234481"/>
            <a:ext cx="8784976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['Accent',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Accent_r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'Blues',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Blues_r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BrBG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BrBG_r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BuGn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BuGn_r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BuPu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BuPu_r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CMRmap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CMRmap_r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'Dark2', 'Dark2_r',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GnBu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GnBu_r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'Greens',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Greens_r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'Greys',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Greys_r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OrRd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OrRd_r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'Oranges',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Oranges_r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PRGn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PRGn_r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'Paired',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Paired_r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'Pastel1', 'Pastel1_r', 'Pastel2', 'Pastel2_r',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PiYG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PiYG_r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PuBuGn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PuBuGn_r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PuBu_r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PuOr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PuOr_r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PuRd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PuRd_r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'Purples',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Purples_r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RdBu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RdBu_r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RdGy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RdGy_r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RdPu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RdPu_r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RdYlBu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RdYlBu_r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RdYlGn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RdYlGn_r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'Reds',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Reds_r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'Set1', 'Set1_r', 'Set2', 'Set2_r', 'Set3', 'Set3_r', 'Spectral',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Spectral_r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Wistia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Wistia_r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YlGn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YlGnBu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YlGnBu_r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YlGn_r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YlOrBr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YlOrBr_r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YlOrRd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YlOrRd_r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afmhot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afmhot_r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'autumn',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autumn_r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'binary',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'bone',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bone_r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brg_r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bwr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bwr_r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cividis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cividis_r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'cool',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cool_r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coolwarm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coolwarm_r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'copper',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copper_r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cubehelix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cubehelix_r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'flag',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flag_r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gist_earth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gist_earth_r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gist_gray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gist_gray_r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gist_heat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gist_heat_r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gist_ncar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gist_ncar_r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gist_rainbow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gist_rainbow_r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gist_stern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gist_stern_r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gist_yarg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gist_yarg_r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gnuplot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'gnuplot2', 'gnuplot2_r',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gnuplot_r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'gray',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'hot',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hot_r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hsv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hsv_r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'inferno',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inferno_r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'jet',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jet_r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'magma',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magma_r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nipy_spectral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nipy_spectral_r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'ocean',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ocean_r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'pink',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pink_r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'plasma',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plasma_r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'prism',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prism_r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'rainbow',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rainbow_r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'seismic',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seismic_r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'spring',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spring_r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'summer',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summer_r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'tab10', 'tab10_r', 'tab20', 'tab20_r', 'tab20b', 'tab20b_r', 'tab20c', 'tab20c_r', 'terrain',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terrain_r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'twilight',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twilight_r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twilight_shifted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twilight_shifted_r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viridis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viridis_r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'winter', '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winter_r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']</a:t>
            </a:r>
          </a:p>
        </p:txBody>
      </p:sp>
    </p:spTree>
    <p:extLst>
      <p:ext uri="{BB962C8B-B14F-4D97-AF65-F5344CB8AC3E}">
        <p14:creationId xmlns:p14="http://schemas.microsoft.com/office/powerpoint/2010/main" val="250074172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err="1">
                <a:solidFill>
                  <a:srgbClr val="000000"/>
                </a:solidFill>
                <a:latin typeface="Lato" charset="0"/>
              </a:rPr>
              <a:t>Previously</a:t>
            </a:r>
            <a:r>
              <a:rPr lang="pt-BR" altLang="x-none">
                <a:solidFill>
                  <a:srgbClr val="000000"/>
                </a:solidFill>
                <a:latin typeface="Lato" charset="0"/>
              </a:rPr>
              <a:t>...</a:t>
            </a:r>
            <a:endParaRPr lang="pt-BR" altLang="x-none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</a:t>
            </a:fld>
            <a:endParaRPr lang="pt-BR" altLang="x-none"/>
          </a:p>
        </p:txBody>
      </p:sp>
      <p:sp>
        <p:nvSpPr>
          <p:cNvPr id="8" name="Retângulo 5">
            <a:extLst>
              <a:ext uri="{FF2B5EF4-FFF2-40B4-BE49-F238E27FC236}">
                <a16:creationId xmlns:a16="http://schemas.microsoft.com/office/drawing/2014/main" id="{DC7C7981-2C36-8B49-A531-1C30FB08A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" y="1462389"/>
            <a:ext cx="3136608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pt-BR" sz="3600"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Basics </a:t>
            </a:r>
            <a:r>
              <a:rPr lang="pt-BR" sz="3600" err="1"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I</a:t>
            </a:r>
            <a:endParaRPr lang="pt-BR" sz="36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</a:t>
            </a:r>
            <a:r>
              <a:rPr lang="pt-BR" sz="20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is Python?</a:t>
            </a:r>
          </a:p>
          <a:p>
            <a:pPr algn="ctr">
              <a:lnSpc>
                <a:spcPct val="200000"/>
              </a:lnSpc>
              <a:defRPr/>
            </a:pPr>
            <a:r>
              <a:rPr lang="pt-BR" sz="200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</a:t>
            </a:r>
            <a:r>
              <a:rPr lang="pt-BR" sz="20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will</a:t>
            </a:r>
            <a:r>
              <a:rPr lang="pt-BR" sz="20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you</a:t>
            </a:r>
            <a:r>
              <a:rPr lang="pt-BR" sz="20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need</a:t>
            </a:r>
            <a:r>
              <a:rPr lang="pt-BR" sz="20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 as a terminal</a:t>
            </a:r>
          </a:p>
          <a:p>
            <a:pPr algn="ctr">
              <a:lnSpc>
                <a:spcPct val="200000"/>
              </a:lnSpc>
              <a:defRPr/>
            </a:pPr>
            <a:r>
              <a:rPr lang="pt-BR" sz="200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</a:t>
            </a:r>
            <a:r>
              <a:rPr lang="pt-BR" sz="20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as a script</a:t>
            </a:r>
          </a:p>
          <a:p>
            <a:pPr algn="ctr">
              <a:lnSpc>
                <a:spcPct val="200000"/>
              </a:lnSpc>
              <a:defRPr/>
            </a:pPr>
            <a:r>
              <a:rPr lang="pt-BR" sz="200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Types</a:t>
            </a:r>
            <a:r>
              <a:rPr lang="pt-BR" sz="20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</a:t>
            </a:r>
            <a:r>
              <a:rPr lang="pt-BR" sz="20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variables</a:t>
            </a:r>
            <a:endParaRPr lang="pt-BR" sz="16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defRPr/>
            </a:pPr>
            <a:endParaRPr lang="pt-BR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Retângulo 5">
            <a:extLst>
              <a:ext uri="{FF2B5EF4-FFF2-40B4-BE49-F238E27FC236}">
                <a16:creationId xmlns:a16="http://schemas.microsoft.com/office/drawing/2014/main" id="{A149CB4E-12CB-244B-993F-AE0BD43F4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3696" y="1462389"/>
            <a:ext cx="3136608" cy="455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Basics II</a:t>
            </a:r>
            <a:endParaRPr lang="pt-BR" sz="36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Code Flow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Sub-Classes</a:t>
            </a:r>
          </a:p>
          <a:p>
            <a:pPr algn="ctr">
              <a:defRPr/>
            </a:pPr>
            <a:endParaRPr lang="pt-BR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" name="Retângulo 5">
            <a:extLst>
              <a:ext uri="{FF2B5EF4-FFF2-40B4-BE49-F238E27FC236}">
                <a16:creationId xmlns:a16="http://schemas.microsoft.com/office/drawing/2014/main" id="{20D90076-0C27-B743-8500-64A802656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1896" y="1462389"/>
            <a:ext cx="3136608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pt-BR" sz="3600" err="1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Basics</a:t>
            </a:r>
            <a:r>
              <a:rPr lang="pt-BR" sz="360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III</a:t>
            </a:r>
            <a:endParaRPr lang="pt-BR" sz="3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(Re)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pt-B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Modules</a:t>
            </a:r>
          </a:p>
          <a:p>
            <a:pPr algn="ctr">
              <a:lnSpc>
                <a:spcPct val="150000"/>
              </a:lnSpc>
              <a:defRPr/>
            </a:pPr>
            <a:r>
              <a:rPr lang="pt-BR" sz="1600" err="1">
                <a:latin typeface="Arial" panose="020B0604020202020204" pitchFamily="34" charset="0"/>
                <a:cs typeface="Arial" panose="020B0604020202020204" pitchFamily="34" charset="0"/>
              </a:rPr>
              <a:t>Packages</a:t>
            </a:r>
            <a:endParaRPr lang="pt-BR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Python2 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 Python3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External packages</a:t>
            </a:r>
          </a:p>
          <a:p>
            <a:pPr algn="ctr">
              <a:lnSpc>
                <a:spcPct val="150000"/>
              </a:lnSpc>
              <a:defRPr/>
            </a:pP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Virtual 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Environments</a:t>
            </a:r>
            <a:endParaRPr lang="pt-B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Conda 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 Anaconda</a:t>
            </a:r>
          </a:p>
          <a:p>
            <a:pPr algn="ctr">
              <a:defRPr/>
            </a:pPr>
            <a:endParaRPr lang="pt-BR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17038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30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Colormaps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D31538-525F-C646-AEEE-218AD5971F54}"/>
              </a:ext>
            </a:extLst>
          </p:cNvPr>
          <p:cNvSpPr/>
          <p:nvPr/>
        </p:nvSpPr>
        <p:spPr>
          <a:xfrm>
            <a:off x="251520" y="1311151"/>
            <a:ext cx="3671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n-lt"/>
                <a:cs typeface="Arial" panose="020B0604020202020204" pitchFamily="34" charset="0"/>
              </a:rPr>
              <a:t>Create array to be displayed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8435280" cy="2084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n, m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y,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np.mgrid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:m]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np.cos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np.pi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x) </a:t>
            </a:r>
          </a:p>
        </p:txBody>
      </p:sp>
    </p:spTree>
    <p:extLst>
      <p:ext uri="{BB962C8B-B14F-4D97-AF65-F5344CB8AC3E}">
        <p14:creationId xmlns:p14="http://schemas.microsoft.com/office/powerpoint/2010/main" val="272303134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31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Colormaps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D31538-525F-C646-AEEE-218AD5971F54}"/>
              </a:ext>
            </a:extLst>
          </p:cNvPr>
          <p:cNvSpPr/>
          <p:nvPr/>
        </p:nvSpPr>
        <p:spPr>
          <a:xfrm>
            <a:off x="251520" y="1311151"/>
            <a:ext cx="5766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n-lt"/>
                <a:cs typeface="Arial" panose="020B0604020202020204" pitchFamily="34" charset="0"/>
              </a:rPr>
              <a:t>Display image with default colormap (</a:t>
            </a:r>
            <a:r>
              <a:rPr lang="en-US" sz="2400" dirty="0" err="1">
                <a:latin typeface="+mn-lt"/>
                <a:cs typeface="Arial" panose="020B0604020202020204" pitchFamily="34" charset="0"/>
              </a:rPr>
              <a:t>Viridis</a:t>
            </a:r>
            <a:r>
              <a:rPr lang="en-US" sz="2400" dirty="0">
                <a:latin typeface="+mn-lt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8435280" cy="2084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n, m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y,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np.mgrid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:m]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np.cos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np.pi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A1985D-5FC8-A44E-BA7E-62E3A3090698}"/>
              </a:ext>
            </a:extLst>
          </p:cNvPr>
          <p:cNvSpPr/>
          <p:nvPr/>
        </p:nvSpPr>
        <p:spPr>
          <a:xfrm>
            <a:off x="251520" y="4089809"/>
            <a:ext cx="8435280" cy="9953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default_colormap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DD91C7-C14E-3743-8B8A-8325041DB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4554839"/>
            <a:ext cx="5384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7385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32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Colormaps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D31538-525F-C646-AEEE-218AD5971F54}"/>
              </a:ext>
            </a:extLst>
          </p:cNvPr>
          <p:cNvSpPr/>
          <p:nvPr/>
        </p:nvSpPr>
        <p:spPr>
          <a:xfrm>
            <a:off x="251520" y="1311151"/>
            <a:ext cx="49942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n-lt"/>
                <a:cs typeface="Arial" panose="020B0604020202020204" pitchFamily="34" charset="0"/>
              </a:rPr>
              <a:t>Display image with grayscale colormap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8435280" cy="2084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n, m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y,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np.mgrid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:m]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np.cos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np.pi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A1985D-5FC8-A44E-BA7E-62E3A3090698}"/>
              </a:ext>
            </a:extLst>
          </p:cNvPr>
          <p:cNvSpPr/>
          <p:nvPr/>
        </p:nvSpPr>
        <p:spPr>
          <a:xfrm>
            <a:off x="251520" y="4089809"/>
            <a:ext cx="8435280" cy="9953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gray_colormap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cmap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"gray"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D355E5-A7C0-0A4B-AA54-B7B8BA9F3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4561036"/>
            <a:ext cx="5384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6237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33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Colormaps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D31538-525F-C646-AEEE-218AD5971F54}"/>
              </a:ext>
            </a:extLst>
          </p:cNvPr>
          <p:cNvSpPr/>
          <p:nvPr/>
        </p:nvSpPr>
        <p:spPr>
          <a:xfrm>
            <a:off x="251520" y="1311151"/>
            <a:ext cx="5457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n-lt"/>
                <a:cs typeface="Arial" panose="020B0604020202020204" pitchFamily="34" charset="0"/>
              </a:rPr>
              <a:t>Display image with jet (rainbow) colormap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8435280" cy="2084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n, m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y,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np.mgrid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:m]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np.cos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np.pi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A1985D-5FC8-A44E-BA7E-62E3A3090698}"/>
              </a:ext>
            </a:extLst>
          </p:cNvPr>
          <p:cNvSpPr/>
          <p:nvPr/>
        </p:nvSpPr>
        <p:spPr>
          <a:xfrm>
            <a:off x="251520" y="4089809"/>
            <a:ext cx="8435280" cy="9953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jet_colormap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cmap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"jet"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E711F6-5A1B-824B-B74D-4BE0990CF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809" y="4561036"/>
            <a:ext cx="5384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4429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34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Colormaps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D31538-525F-C646-AEEE-218AD5971F54}"/>
              </a:ext>
            </a:extLst>
          </p:cNvPr>
          <p:cNvSpPr/>
          <p:nvPr/>
        </p:nvSpPr>
        <p:spPr>
          <a:xfrm>
            <a:off x="251520" y="1311151"/>
            <a:ext cx="5694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n-lt"/>
                <a:cs typeface="Arial" panose="020B0604020202020204" pitchFamily="34" charset="0"/>
              </a:rPr>
              <a:t>This colormap hides features. Avoid using it!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8435280" cy="2084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n, m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y,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np.mgrid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:m]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np.cos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np.pi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A1985D-5FC8-A44E-BA7E-62E3A3090698}"/>
              </a:ext>
            </a:extLst>
          </p:cNvPr>
          <p:cNvSpPr/>
          <p:nvPr/>
        </p:nvSpPr>
        <p:spPr>
          <a:xfrm>
            <a:off x="251520" y="4089809"/>
            <a:ext cx="8435280" cy="9953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=‘</a:t>
            </a:r>
            <a:r>
              <a:rPr lang="en-US" dirty="0" err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jet_colormap</a:t>
            </a:r>
            <a:r>
              <a:rPr lang="en-US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cmap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"jet"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E711F6-5A1B-824B-B74D-4BE0990CF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809" y="4561036"/>
            <a:ext cx="5384800" cy="1892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C85461-76EF-4C4E-9948-F125A9DB8752}"/>
              </a:ext>
            </a:extLst>
          </p:cNvPr>
          <p:cNvSpPr/>
          <p:nvPr/>
        </p:nvSpPr>
        <p:spPr>
          <a:xfrm>
            <a:off x="179512" y="1700808"/>
            <a:ext cx="8640960" cy="34633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732BC8-1F81-9045-BEF4-4EE57A0E1659}"/>
              </a:ext>
            </a:extLst>
          </p:cNvPr>
          <p:cNvSpPr/>
          <p:nvPr/>
        </p:nvSpPr>
        <p:spPr>
          <a:xfrm>
            <a:off x="3566809" y="5157192"/>
            <a:ext cx="5319232" cy="136735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9748DF-186C-D04F-9EFA-99A9469430D1}"/>
              </a:ext>
            </a:extLst>
          </p:cNvPr>
          <p:cNvSpPr/>
          <p:nvPr/>
        </p:nvSpPr>
        <p:spPr>
          <a:xfrm>
            <a:off x="3170046" y="2571913"/>
            <a:ext cx="2592288" cy="2592288"/>
          </a:xfrm>
          <a:prstGeom prst="ellipse">
            <a:avLst/>
          </a:prstGeom>
          <a:noFill/>
          <a:ln w="254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4E07E5EE-A08D-6246-84FA-769E2FB244BF}"/>
              </a:ext>
            </a:extLst>
          </p:cNvPr>
          <p:cNvSpPr/>
          <p:nvPr/>
        </p:nvSpPr>
        <p:spPr>
          <a:xfrm rot="2700000">
            <a:off x="3564563" y="2966431"/>
            <a:ext cx="1803253" cy="1803253"/>
          </a:xfrm>
          <a:prstGeom prst="plus">
            <a:avLst>
              <a:gd name="adj" fmla="val 45643"/>
            </a:avLst>
          </a:prstGeom>
          <a:noFill/>
          <a:ln w="254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8613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35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Colormaps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D31538-525F-C646-AEEE-218AD5971F54}"/>
              </a:ext>
            </a:extLst>
          </p:cNvPr>
          <p:cNvSpPr/>
          <p:nvPr/>
        </p:nvSpPr>
        <p:spPr>
          <a:xfrm>
            <a:off x="251520" y="1311151"/>
            <a:ext cx="53870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n-lt"/>
                <a:cs typeface="Arial" panose="020B0604020202020204" pitchFamily="34" charset="0"/>
              </a:rPr>
              <a:t>Use the proper rainbow colormap instead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8435280" cy="2084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n, m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y,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np.mgrid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:m]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np.cos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np.pi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A1985D-5FC8-A44E-BA7E-62E3A3090698}"/>
              </a:ext>
            </a:extLst>
          </p:cNvPr>
          <p:cNvSpPr/>
          <p:nvPr/>
        </p:nvSpPr>
        <p:spPr>
          <a:xfrm>
            <a:off x="251520" y="4089809"/>
            <a:ext cx="8435280" cy="9953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rainbow_colormap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cmap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"rainbow"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71C00B-B6E8-7B47-BBDA-0C211BC58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809" y="4561036"/>
            <a:ext cx="5384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083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36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Colormaps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D31538-525F-C646-AEEE-218AD5971F54}"/>
              </a:ext>
            </a:extLst>
          </p:cNvPr>
          <p:cNvSpPr/>
          <p:nvPr/>
        </p:nvSpPr>
        <p:spPr>
          <a:xfrm>
            <a:off x="251520" y="1311151"/>
            <a:ext cx="34074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n-lt"/>
                <a:cs typeface="Arial" panose="020B0604020202020204" pitchFamily="34" charset="0"/>
              </a:rPr>
              <a:t>Or the one called Spectral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8435280" cy="2084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n, m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y,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np.mgrid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:m]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np.cos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np.pi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A1985D-5FC8-A44E-BA7E-62E3A3090698}"/>
              </a:ext>
            </a:extLst>
          </p:cNvPr>
          <p:cNvSpPr/>
          <p:nvPr/>
        </p:nvSpPr>
        <p:spPr>
          <a:xfrm>
            <a:off x="251520" y="4089809"/>
            <a:ext cx="8435280" cy="9953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Spectral_colormap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cmap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"Spectral"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8A6C39-91E4-D349-A37D-DD67AE8FD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809" y="4561036"/>
            <a:ext cx="5384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7222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37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Colormaps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D31538-525F-C646-AEEE-218AD5971F54}"/>
              </a:ext>
            </a:extLst>
          </p:cNvPr>
          <p:cNvSpPr/>
          <p:nvPr/>
        </p:nvSpPr>
        <p:spPr>
          <a:xfrm>
            <a:off x="251520" y="1311151"/>
            <a:ext cx="4263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n-lt"/>
                <a:cs typeface="Arial" panose="020B0604020202020204" pitchFamily="34" charset="0"/>
              </a:rPr>
              <a:t>Or maybe a qualitative colormap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8435280" cy="2084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n, m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y,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np.mgrid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:n,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:m]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np.cos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np.pi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A1985D-5FC8-A44E-BA7E-62E3A3090698}"/>
              </a:ext>
            </a:extLst>
          </p:cNvPr>
          <p:cNvSpPr/>
          <p:nvPr/>
        </p:nvSpPr>
        <p:spPr>
          <a:xfrm>
            <a:off x="251520" y="4089809"/>
            <a:ext cx="8435280" cy="9953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qualitative_colormap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cmap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"tab20c"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9E393E-3B84-074C-AE73-0186C2A70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809" y="4561036"/>
            <a:ext cx="5384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0705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38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Colormaps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D31538-525F-C646-AEEE-218AD5971F54}"/>
              </a:ext>
            </a:extLst>
          </p:cNvPr>
          <p:cNvSpPr/>
          <p:nvPr/>
        </p:nvSpPr>
        <p:spPr>
          <a:xfrm>
            <a:off x="251520" y="1311151"/>
            <a:ext cx="50106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n-lt"/>
                <a:cs typeface="Arial" panose="020B0604020202020204" pitchFamily="34" charset="0"/>
              </a:rPr>
              <a:t>Some Perceptually Uniform Colormaps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8"/>
            <a:ext cx="8435280" cy="388467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cmaps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viridis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'plasma'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'inferno'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'magma'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cividis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axes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several_cmaps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nrows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sharex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colormap </a:t>
            </a:r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enumerate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cmaps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axes[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cmap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colormap)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axes[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set_yticks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([])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axes[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set_xticks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([])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axes[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set_ylabel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(colormap)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DDCEAF-0ABC-2840-A9C8-D8248DFA3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241567" y="2946439"/>
            <a:ext cx="3009771" cy="45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5658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39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 err="1"/>
              <a:t>Colorbar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5616624" cy="26605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'ex:colorbar_1'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fig.colorbar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colorbar.set_label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'signal'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fig.tight_layout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4836346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>
                <a:latin typeface="Lato" charset="0"/>
              </a:rPr>
              <a:t>Data </a:t>
            </a:r>
            <a:r>
              <a:rPr lang="pt-BR" altLang="x-none" err="1">
                <a:latin typeface="Lato" charset="0"/>
              </a:rPr>
              <a:t>Analysis</a:t>
            </a:r>
            <a:r>
              <a:rPr lang="pt-BR" altLang="x-none">
                <a:latin typeface="Lato" charset="0"/>
              </a:rPr>
              <a:t> </a:t>
            </a:r>
            <a:r>
              <a:rPr lang="pt-BR" altLang="x-none" err="1">
                <a:latin typeface="Lato" charset="0"/>
              </a:rPr>
              <a:t>and</a:t>
            </a:r>
            <a:r>
              <a:rPr lang="pt-BR" altLang="x-none">
                <a:latin typeface="Lato" charset="0"/>
              </a:rPr>
              <a:t> </a:t>
            </a:r>
            <a:r>
              <a:rPr lang="pt-BR" altLang="x-none" err="1">
                <a:latin typeface="Lato" charset="0"/>
              </a:rPr>
              <a:t>Visualization</a:t>
            </a:r>
            <a:endParaRPr lang="pt-BR" altLang="x-none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</a:t>
            </a:fld>
            <a:endParaRPr lang="pt-BR" altLang="x-none"/>
          </a:p>
        </p:txBody>
      </p:sp>
      <p:sp>
        <p:nvSpPr>
          <p:cNvPr id="8" name="Retângulo 5">
            <a:extLst>
              <a:ext uri="{FF2B5EF4-FFF2-40B4-BE49-F238E27FC236}">
                <a16:creationId xmlns:a16="http://schemas.microsoft.com/office/drawing/2014/main" id="{DC7C7981-2C36-8B49-A531-1C30FB08A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7512" y="1462389"/>
            <a:ext cx="3136608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pt-BR" sz="3600" err="1"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DataViz</a:t>
            </a:r>
            <a:r>
              <a:rPr lang="pt-BR" sz="3600"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 1</a:t>
            </a:r>
            <a:endParaRPr lang="pt-BR" sz="36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iPython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endParaRPr lang="pt-B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NumPy</a:t>
            </a:r>
            <a:endParaRPr lang="pt-BR" sz="20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MatPlotLib</a:t>
            </a:r>
            <a:endParaRPr lang="pt-BR" sz="20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2D </a:t>
            </a:r>
            <a:r>
              <a:rPr lang="pt-BR" sz="200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Plots</a:t>
            </a:r>
            <a:endParaRPr lang="pt-BR" sz="20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Retângulo 5">
            <a:extLst>
              <a:ext uri="{FF2B5EF4-FFF2-40B4-BE49-F238E27FC236}">
                <a16:creationId xmlns:a16="http://schemas.microsoft.com/office/drawing/2014/main" id="{A149CB4E-12CB-244B-993F-AE0BD43F4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5712" y="1462389"/>
            <a:ext cx="3136608" cy="455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DataViz 2</a:t>
            </a:r>
            <a:endParaRPr lang="en-US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NumPy Tricks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 Display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 Analysis 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 Manipulation</a:t>
            </a:r>
            <a:endParaRPr lang="pt-BR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07709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40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 err="1"/>
              <a:t>Colorbar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5616624" cy="26605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'ex:colorbar_1'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fig.colorbar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colorbar.set_label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'signal'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fig.tight_layout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A8A9661-7495-D94C-88C7-6AF704F8C733}"/>
              </a:ext>
            </a:extLst>
          </p:cNvPr>
          <p:cNvSpPr/>
          <p:nvPr/>
        </p:nvSpPr>
        <p:spPr>
          <a:xfrm>
            <a:off x="251521" y="2376000"/>
            <a:ext cx="2376263" cy="32387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5128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41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 err="1"/>
              <a:t>Colorbar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5616624" cy="26605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'ex:colorbar_1'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fig.colorbar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colorbar.set_label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'signal'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fig.tight_layout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9F6DB9B-1FFC-5C46-9178-67E89D71671B}"/>
              </a:ext>
            </a:extLst>
          </p:cNvPr>
          <p:cNvSpPr/>
          <p:nvPr/>
        </p:nvSpPr>
        <p:spPr>
          <a:xfrm>
            <a:off x="251520" y="2916000"/>
            <a:ext cx="3600400" cy="32387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9812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42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 err="1"/>
              <a:t>Colorbar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5616624" cy="26605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'ex:colorbar_1'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fig.colorbar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colorbar.set_label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'signal'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fig.tight_layout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9F6DB9B-1FFC-5C46-9178-67E89D71671B}"/>
              </a:ext>
            </a:extLst>
          </p:cNvPr>
          <p:cNvSpPr/>
          <p:nvPr/>
        </p:nvSpPr>
        <p:spPr>
          <a:xfrm>
            <a:off x="251520" y="3204000"/>
            <a:ext cx="3672408" cy="32387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3123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43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 err="1"/>
              <a:t>Colorbar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5616624" cy="26605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'ex:colorbar_1'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fig.colorbar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colorbar.set_label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'signal'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fig.tight_layout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83C89-08AF-C746-BB06-62D01B5A8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394" y="2658674"/>
            <a:ext cx="59055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6062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44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 err="1"/>
              <a:t>Colorbar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8640960" cy="39566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mpl_toolkits.axes_grid1 </a:t>
            </a:r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make_axes_locatable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'ex:colorbar_2'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divider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make_axes_locatable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(ax)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colorbar_ax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divider.append_axes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"5%"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pad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'0.5%'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my_fig.colorbar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colorbar_ax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colorbar.set_label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'Signal'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2481991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45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 err="1"/>
              <a:t>Colorbar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8640960" cy="39566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mpl_toolkits.axes_grid1 </a:t>
            </a:r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make_axes_locatable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'ex:colorbar_2'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divider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make_axes_locatable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(ax)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colorbar_ax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divider.append_axes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"5%"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pad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'0.5%'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my_fig.colorbar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colorbar_ax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colorbar.set_label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'Signal'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3D6877B-313B-5841-A4F9-23AF5755BAC7}"/>
              </a:ext>
            </a:extLst>
          </p:cNvPr>
          <p:cNvSpPr/>
          <p:nvPr/>
        </p:nvSpPr>
        <p:spPr>
          <a:xfrm>
            <a:off x="251520" y="1808982"/>
            <a:ext cx="7128792" cy="32387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6738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46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 err="1"/>
              <a:t>Colorbar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8640960" cy="39566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mpl_toolkits.axes_grid1 </a:t>
            </a:r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make_axes_locatable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'ex:colorbar_2'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divider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make_axes_locatable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(ax)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colorbar_ax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divider.append_axes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"5%"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pad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'0.5%'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my_fig.colorbar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colorbar_ax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colorbar.set_label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'Signal'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3D6877B-313B-5841-A4F9-23AF5755BAC7}"/>
              </a:ext>
            </a:extLst>
          </p:cNvPr>
          <p:cNvSpPr/>
          <p:nvPr/>
        </p:nvSpPr>
        <p:spPr>
          <a:xfrm>
            <a:off x="261013" y="3465167"/>
            <a:ext cx="4382995" cy="32387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36350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47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 err="1"/>
              <a:t>Colorbar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8640960" cy="39566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mpl_toolkits.axes_grid1 </a:t>
            </a:r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make_axes_locatable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'ex:colorbar_2'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divider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make_axes_locatable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(ax)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colorbar_ax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divider.append_axes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"5%"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pad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'0.5%'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my_fig.colorbar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colorbar_ax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colorbar.set_label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'Signal'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3D6877B-313B-5841-A4F9-23AF5755BAC7}"/>
              </a:ext>
            </a:extLst>
          </p:cNvPr>
          <p:cNvSpPr/>
          <p:nvPr/>
        </p:nvSpPr>
        <p:spPr>
          <a:xfrm>
            <a:off x="251520" y="4005064"/>
            <a:ext cx="7776864" cy="32387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6911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48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 err="1"/>
              <a:t>Colorbar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8640960" cy="39566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mpl_toolkits.axes_grid1 </a:t>
            </a:r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make_axes_locatable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'ex:colorbar_2'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divider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make_axes_locatable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(ax)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colorbar_ax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divider.append_axes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"5%"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pad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'0.5%'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my_fig.colorbar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colorbar_ax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colorbar.set_label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'Signal'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3D6877B-313B-5841-A4F9-23AF5755BAC7}"/>
              </a:ext>
            </a:extLst>
          </p:cNvPr>
          <p:cNvSpPr/>
          <p:nvPr/>
        </p:nvSpPr>
        <p:spPr>
          <a:xfrm>
            <a:off x="251520" y="4581128"/>
            <a:ext cx="6048672" cy="323873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0567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Display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49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 err="1"/>
              <a:t>Colorbar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DC8B9-702C-6C42-B16F-3E3827EDE8FB}"/>
              </a:ext>
            </a:extLst>
          </p:cNvPr>
          <p:cNvSpPr/>
          <p:nvPr/>
        </p:nvSpPr>
        <p:spPr>
          <a:xfrm>
            <a:off x="251520" y="1776569"/>
            <a:ext cx="8640960" cy="39566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mpl_toolkits.axes_grid1 </a:t>
            </a:r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make_axes_locatable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'ex:colorbar_2'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(z)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divider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make_axes_locatable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(ax)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colorbar_ax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divider.append_axes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"5%"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pad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'0.5%'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my_fig.colorbar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colorbar_ax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colorbar.set_label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'Signal'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8D180F-05E9-644F-9839-CF4D8E2D81A1}"/>
              </a:ext>
            </a:extLst>
          </p:cNvPr>
          <p:cNvSpPr/>
          <p:nvPr/>
        </p:nvSpPr>
        <p:spPr>
          <a:xfrm>
            <a:off x="251520" y="1700808"/>
            <a:ext cx="8831646" cy="41082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92226F-692C-D543-B84B-DBAFB3805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166" y="2780928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740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</a:t>
            </a:fld>
            <a:endParaRPr lang="pt-BR" altLang="x-none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Broadcasting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8125A-72B3-C84F-8C94-C88072E9AEF3}"/>
              </a:ext>
            </a:extLst>
          </p:cNvPr>
          <p:cNvGrpSpPr/>
          <p:nvPr/>
        </p:nvGrpSpPr>
        <p:grpSpPr>
          <a:xfrm>
            <a:off x="185855" y="1844824"/>
            <a:ext cx="2769317" cy="2206406"/>
            <a:chOff x="179634" y="1844824"/>
            <a:chExt cx="2769317" cy="220640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0E4E75-DADF-744F-BE99-57971CFED0D6}"/>
                </a:ext>
              </a:extLst>
            </p:cNvPr>
            <p:cNvSpPr/>
            <p:nvPr/>
          </p:nvSpPr>
          <p:spPr>
            <a:xfrm>
              <a:off x="179634" y="1844824"/>
              <a:ext cx="2769317" cy="177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],</a:t>
              </a: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]]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np.array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(x)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x.shape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1B67E4-C3A3-5A4B-B224-771B0A36C08C}"/>
                </a:ext>
              </a:extLst>
            </p:cNvPr>
            <p:cNvSpPr/>
            <p:nvPr/>
          </p:nvSpPr>
          <p:spPr>
            <a:xfrm>
              <a:off x="193139" y="3681898"/>
              <a:ext cx="22030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(2, 3)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797831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/>
              <a:t>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50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46002" y="1740957"/>
            <a:ext cx="554461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plt.imread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'fig/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shapes.png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shapes_rgb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Reading PNG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59989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/>
              <a:t>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51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46002" y="1740957"/>
            <a:ext cx="554461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plt.imread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'fig/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shapes.png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shapes_rgb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Reading PNG files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6BD9CE-9669-B64E-A60E-1A609A304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660" y="2636912"/>
            <a:ext cx="4907964" cy="327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4577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/>
              <a:t>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52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46002" y="1740957"/>
            <a:ext cx="554461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plt.imread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'fig/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shapes.png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shapes_rgb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Reading PNG files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6BD9CE-9669-B64E-A60E-1A609A304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660" y="2636912"/>
            <a:ext cx="4907964" cy="327197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0635E18-934B-CA4E-A6E3-B441F72F1DD8}"/>
              </a:ext>
            </a:extLst>
          </p:cNvPr>
          <p:cNvSpPr/>
          <p:nvPr/>
        </p:nvSpPr>
        <p:spPr>
          <a:xfrm>
            <a:off x="246002" y="3766444"/>
            <a:ext cx="5544616" cy="4460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print(type(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&lt;class '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numpy.ndarray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0B1DA7-155D-1247-B72F-DF9442040D7B}"/>
              </a:ext>
            </a:extLst>
          </p:cNvPr>
          <p:cNvSpPr/>
          <p:nvPr/>
        </p:nvSpPr>
        <p:spPr>
          <a:xfrm>
            <a:off x="246002" y="4648597"/>
            <a:ext cx="5544616" cy="4323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my_image.shape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(2870, 2802, 4)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416AB9-1446-2B4D-AC7F-00B14D05F666}"/>
              </a:ext>
            </a:extLst>
          </p:cNvPr>
          <p:cNvSpPr/>
          <p:nvPr/>
        </p:nvSpPr>
        <p:spPr>
          <a:xfrm>
            <a:off x="246002" y="5516971"/>
            <a:ext cx="5544616" cy="4323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my_image.dtype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float32</a:t>
            </a:r>
          </a:p>
        </p:txBody>
      </p:sp>
    </p:spTree>
    <p:extLst>
      <p:ext uri="{BB962C8B-B14F-4D97-AF65-F5344CB8AC3E}">
        <p14:creationId xmlns:p14="http://schemas.microsoft.com/office/powerpoint/2010/main" val="155279141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/>
              <a:t>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53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46002" y="1740957"/>
            <a:ext cx="554461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plt.imread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'fig/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shapes.png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shapes_rgb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Reading PNG files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6BD9CE-9669-B64E-A60E-1A609A304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660" y="2636912"/>
            <a:ext cx="4907964" cy="327197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0635E18-934B-CA4E-A6E3-B441F72F1DD8}"/>
              </a:ext>
            </a:extLst>
          </p:cNvPr>
          <p:cNvSpPr/>
          <p:nvPr/>
        </p:nvSpPr>
        <p:spPr>
          <a:xfrm>
            <a:off x="246002" y="3766444"/>
            <a:ext cx="5544616" cy="4460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print(type(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&lt;class '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numpy.ndarray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0B1DA7-155D-1247-B72F-DF9442040D7B}"/>
              </a:ext>
            </a:extLst>
          </p:cNvPr>
          <p:cNvSpPr/>
          <p:nvPr/>
        </p:nvSpPr>
        <p:spPr>
          <a:xfrm>
            <a:off x="246002" y="4648597"/>
            <a:ext cx="5544616" cy="4323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my_image.shape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(2870, 2802, 4)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416AB9-1446-2B4D-AC7F-00B14D05F666}"/>
              </a:ext>
            </a:extLst>
          </p:cNvPr>
          <p:cNvSpPr/>
          <p:nvPr/>
        </p:nvSpPr>
        <p:spPr>
          <a:xfrm>
            <a:off x="246002" y="5516971"/>
            <a:ext cx="5544616" cy="4323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my_image.dtype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float32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C77F8-BAA9-E444-8747-5A016C5DEFCC}"/>
              </a:ext>
            </a:extLst>
          </p:cNvPr>
          <p:cNvSpPr/>
          <p:nvPr/>
        </p:nvSpPr>
        <p:spPr>
          <a:xfrm>
            <a:off x="5460748" y="2019286"/>
            <a:ext cx="3529136" cy="8336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(R, G, B, A)</a:t>
            </a:r>
          </a:p>
          <a:p>
            <a:pPr algn="ctr"/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[0.,  1.]</a:t>
            </a:r>
          </a:p>
        </p:txBody>
      </p:sp>
    </p:spTree>
    <p:extLst>
      <p:ext uri="{BB962C8B-B14F-4D97-AF65-F5344CB8AC3E}">
        <p14:creationId xmlns:p14="http://schemas.microsoft.com/office/powerpoint/2010/main" val="296697696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46002" y="1740957"/>
            <a:ext cx="554461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red_channel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[:, :,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shapes_red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red_channel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cmap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gray_r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/>
              <a:t>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54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Getting one channel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2E3491-EA69-8146-B9B9-2D3EB124D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660" y="2636912"/>
            <a:ext cx="4907964" cy="327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0927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18/06/2019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/>
              <a:t>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55</a:t>
            </a:fld>
            <a:endParaRPr lang="pt-BR" altLang="x-non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5C1143-5D05-5642-A251-37ED78C3EBED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From color to grayscale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89158C-18C4-2646-B61F-8960B0353DD5}"/>
              </a:ext>
            </a:extLst>
          </p:cNvPr>
          <p:cNvSpPr/>
          <p:nvPr/>
        </p:nvSpPr>
        <p:spPr>
          <a:xfrm>
            <a:off x="246002" y="1740957"/>
            <a:ext cx="6126198" cy="18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[:, :, :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].mean(axis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'shapes: gray'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cmap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"gray"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D0219D-A7D2-D94D-8913-91A9AC369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653090"/>
            <a:ext cx="4883696" cy="325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0150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56</a:t>
            </a:fld>
            <a:endParaRPr lang="pt-BR" altLang="x-non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Let’s add some noise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9F83B-CA16-C441-8CE2-8B31141465E2}"/>
              </a:ext>
            </a:extLst>
          </p:cNvPr>
          <p:cNvSpPr/>
          <p:nvPr/>
        </p:nvSpPr>
        <p:spPr>
          <a:xfrm>
            <a:off x="251520" y="1628800"/>
            <a:ext cx="8435280" cy="6472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noise_random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np.random.uniform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low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high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0.60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size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gray_image.shape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076859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57</a:t>
            </a:fld>
            <a:endParaRPr lang="pt-BR" altLang="x-non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Let’s add some noise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2408DD-99DC-5246-AD04-F18259742208}"/>
              </a:ext>
            </a:extLst>
          </p:cNvPr>
          <p:cNvSpPr/>
          <p:nvPr/>
        </p:nvSpPr>
        <p:spPr>
          <a:xfrm>
            <a:off x="251520" y="1628800"/>
            <a:ext cx="8435280" cy="6472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noise_random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np.random.uniform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low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high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0.60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size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gray_image.shape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FA1FA3-9F7A-B841-9647-32432BC97B56}"/>
              </a:ext>
            </a:extLst>
          </p:cNvPr>
          <p:cNvSpPr/>
          <p:nvPr/>
        </p:nvSpPr>
        <p:spPr>
          <a:xfrm>
            <a:off x="251520" y="2348880"/>
            <a:ext cx="843528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noise_poisson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np.random.poisson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8889820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58</a:t>
            </a:fld>
            <a:endParaRPr lang="pt-BR" altLang="x-non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Let’s add some noise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91A7A-38C5-1646-9278-DEDEC6C66185}"/>
              </a:ext>
            </a:extLst>
          </p:cNvPr>
          <p:cNvSpPr/>
          <p:nvPr/>
        </p:nvSpPr>
        <p:spPr>
          <a:xfrm>
            <a:off x="251520" y="2348880"/>
            <a:ext cx="843528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noise_poisson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np.random.poisson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A27824-2FA4-654B-B39A-8112BBC659DD}"/>
              </a:ext>
            </a:extLst>
          </p:cNvPr>
          <p:cNvSpPr/>
          <p:nvPr/>
        </p:nvSpPr>
        <p:spPr>
          <a:xfrm>
            <a:off x="251520" y="2856752"/>
            <a:ext cx="843528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noise_random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noise_poisson</a:t>
            </a:r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EE5FBD-B527-4E48-8CEE-66938EC63B14}"/>
              </a:ext>
            </a:extLst>
          </p:cNvPr>
          <p:cNvSpPr/>
          <p:nvPr/>
        </p:nvSpPr>
        <p:spPr>
          <a:xfrm>
            <a:off x="251520" y="1628800"/>
            <a:ext cx="8435280" cy="6472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noise_random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np.random.uniform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low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high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0.60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size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gray_image.shape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2407853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59</a:t>
            </a:fld>
            <a:endParaRPr lang="pt-BR" altLang="x-non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Let’s add some noise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A27824-2FA4-654B-B39A-8112BBC659DD}"/>
              </a:ext>
            </a:extLst>
          </p:cNvPr>
          <p:cNvSpPr/>
          <p:nvPr/>
        </p:nvSpPr>
        <p:spPr>
          <a:xfrm>
            <a:off x="251520" y="2856752"/>
            <a:ext cx="843528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noise_random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noise_poisson</a:t>
            </a:r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677E13-67F0-2A44-8CB3-6968D653540B}"/>
              </a:ext>
            </a:extLst>
          </p:cNvPr>
          <p:cNvSpPr/>
          <p:nvPr/>
        </p:nvSpPr>
        <p:spPr>
          <a:xfrm>
            <a:off x="251520" y="3364624"/>
            <a:ext cx="8435280" cy="9361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'shapes: noisy'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69D90B-D88A-0C4F-866F-B75B23A1D308}"/>
              </a:ext>
            </a:extLst>
          </p:cNvPr>
          <p:cNvSpPr/>
          <p:nvPr/>
        </p:nvSpPr>
        <p:spPr>
          <a:xfrm>
            <a:off x="251520" y="1628800"/>
            <a:ext cx="8435280" cy="6472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noise_random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np.random.uniform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low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high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0.60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size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gray_image.shape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32CF81-E6A9-374B-99E8-F4D4C2ED1EF6}"/>
              </a:ext>
            </a:extLst>
          </p:cNvPr>
          <p:cNvSpPr/>
          <p:nvPr/>
        </p:nvSpPr>
        <p:spPr>
          <a:xfrm>
            <a:off x="251520" y="2348880"/>
            <a:ext cx="843528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noise_poisson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np.random.poisson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5339446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6</a:t>
            </a:fld>
            <a:endParaRPr lang="pt-BR" altLang="x-none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Broadcasting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8125A-72B3-C84F-8C94-C88072E9AEF3}"/>
              </a:ext>
            </a:extLst>
          </p:cNvPr>
          <p:cNvGrpSpPr/>
          <p:nvPr/>
        </p:nvGrpSpPr>
        <p:grpSpPr>
          <a:xfrm>
            <a:off x="185733" y="1844824"/>
            <a:ext cx="2769439" cy="4567545"/>
            <a:chOff x="179512" y="1844824"/>
            <a:chExt cx="2769439" cy="456754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0E4E75-DADF-744F-BE99-57971CFED0D6}"/>
                </a:ext>
              </a:extLst>
            </p:cNvPr>
            <p:cNvSpPr/>
            <p:nvPr/>
          </p:nvSpPr>
          <p:spPr>
            <a:xfrm>
              <a:off x="179634" y="1844824"/>
              <a:ext cx="2769317" cy="177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],</a:t>
              </a: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]]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np.array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(x)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x.shape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9171169-4354-3646-AA5F-3655E344F5B3}"/>
                </a:ext>
              </a:extLst>
            </p:cNvPr>
            <p:cNvGrpSpPr/>
            <p:nvPr/>
          </p:nvGrpSpPr>
          <p:grpSpPr>
            <a:xfrm>
              <a:off x="179512" y="4414432"/>
              <a:ext cx="2769439" cy="1997937"/>
              <a:chOff x="179390" y="2060848"/>
              <a:chExt cx="2769439" cy="199793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1D16066-E64B-AF4D-AAF3-5276B80DBFDB}"/>
                  </a:ext>
                </a:extLst>
              </p:cNvPr>
              <p:cNvSpPr/>
              <p:nvPr/>
            </p:nvSpPr>
            <p:spPr>
              <a:xfrm>
                <a:off x="179512" y="2060848"/>
                <a:ext cx="2769317" cy="12778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72000" rtlCol="0" anchor="t">
                <a:no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y1 = 3</a:t>
                </a:r>
              </a:p>
              <a:p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z1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x </a:t>
                </a:r>
                <a:r>
                  <a:rPr lang="en-US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*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y1</a:t>
                </a:r>
              </a:p>
              <a:p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(z1)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5519DA-3127-0D49-9752-A61AD51398CF}"/>
                  </a:ext>
                </a:extLst>
              </p:cNvPr>
              <p:cNvSpPr/>
              <p:nvPr/>
            </p:nvSpPr>
            <p:spPr>
              <a:xfrm>
                <a:off x="179390" y="3412454"/>
                <a:ext cx="220307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[[3 3 3] </a:t>
                </a:r>
              </a:p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[6 6 6]]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1B67E4-C3A3-5A4B-B224-771B0A36C08C}"/>
                </a:ext>
              </a:extLst>
            </p:cNvPr>
            <p:cNvSpPr/>
            <p:nvPr/>
          </p:nvSpPr>
          <p:spPr>
            <a:xfrm>
              <a:off x="193139" y="3681898"/>
              <a:ext cx="22030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(2, 3)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4568499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60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51520" y="1628800"/>
            <a:ext cx="8435280" cy="6472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noise_random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np.random.uniform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low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high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0.60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size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gray_image.shape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Let’s add some noise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A27824-2FA4-654B-B39A-8112BBC659DD}"/>
              </a:ext>
            </a:extLst>
          </p:cNvPr>
          <p:cNvSpPr/>
          <p:nvPr/>
        </p:nvSpPr>
        <p:spPr>
          <a:xfrm>
            <a:off x="251520" y="2856752"/>
            <a:ext cx="843528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noise_random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noise_poisson</a:t>
            </a:r>
            <a:endParaRPr lang="en-US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677E13-67F0-2A44-8CB3-6968D653540B}"/>
              </a:ext>
            </a:extLst>
          </p:cNvPr>
          <p:cNvSpPr/>
          <p:nvPr/>
        </p:nvSpPr>
        <p:spPr>
          <a:xfrm>
            <a:off x="251520" y="3364624"/>
            <a:ext cx="8435280" cy="9361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'shapes: noisy'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73B23E-61F0-FF4D-A51E-BF915480E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3251419"/>
            <a:ext cx="4784490" cy="31896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FD60B61-E537-6B4D-83AC-6E707A31E4D1}"/>
              </a:ext>
            </a:extLst>
          </p:cNvPr>
          <p:cNvSpPr/>
          <p:nvPr/>
        </p:nvSpPr>
        <p:spPr>
          <a:xfrm>
            <a:off x="251520" y="2348880"/>
            <a:ext cx="8435280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noise_poisson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np.random.poisson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7929293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61</a:t>
            </a:fld>
            <a:endParaRPr lang="pt-BR" altLang="x-non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C01917-99EE-224D-831B-DC07A5EBDEA2}"/>
              </a:ext>
            </a:extLst>
          </p:cNvPr>
          <p:cNvSpPr/>
          <p:nvPr/>
        </p:nvSpPr>
        <p:spPr>
          <a:xfrm>
            <a:off x="251520" y="2326216"/>
            <a:ext cx="367240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noisy_image.min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0.5000000206751437</a:t>
            </a:r>
          </a:p>
          <a:p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032BD9-3383-1741-B698-B360C7C549C7}"/>
              </a:ext>
            </a:extLst>
          </p:cNvPr>
          <p:cNvSpPr/>
          <p:nvPr/>
        </p:nvSpPr>
        <p:spPr>
          <a:xfrm>
            <a:off x="4972844" y="2325080"/>
            <a:ext cx="367240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noisy_image.mean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0.9799843028624239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6C5A2F-0E76-8C49-9AA5-D4A367021741}"/>
              </a:ext>
            </a:extLst>
          </p:cNvPr>
          <p:cNvSpPr/>
          <p:nvPr/>
        </p:nvSpPr>
        <p:spPr>
          <a:xfrm>
            <a:off x="251520" y="3241590"/>
            <a:ext cx="367240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6.507237267277877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E07A34-5638-6941-8FAE-DDEFDEE8AD16}"/>
              </a:ext>
            </a:extLst>
          </p:cNvPr>
          <p:cNvSpPr/>
          <p:nvPr/>
        </p:nvSpPr>
        <p:spPr>
          <a:xfrm>
            <a:off x="4972844" y="3241590"/>
            <a:ext cx="367240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noisy_image.std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0.6612658772094668</a:t>
            </a:r>
          </a:p>
          <a:p>
            <a:pPr>
              <a:spcAft>
                <a:spcPts val="600"/>
              </a:spcAft>
            </a:pP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500E837-BB68-514F-A6E3-06A50BDE5232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Get some statistics with NumPy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06613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62</a:t>
            </a:fld>
            <a:endParaRPr lang="pt-BR" altLang="x-non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38791C-5B15-8B44-8A0B-CC54FB6B999C}"/>
              </a:ext>
            </a:extLst>
          </p:cNvPr>
          <p:cNvSpPr/>
          <p:nvPr/>
        </p:nvSpPr>
        <p:spPr>
          <a:xfrm>
            <a:off x="251520" y="4156964"/>
            <a:ext cx="8393732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np.median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0.5925160734130586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500E837-BB68-514F-A6E3-06A50BDE5232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Get some statistics with NumPy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7A1665-B485-384B-AF9C-6638A0D2B3F2}"/>
              </a:ext>
            </a:extLst>
          </p:cNvPr>
          <p:cNvSpPr/>
          <p:nvPr/>
        </p:nvSpPr>
        <p:spPr>
          <a:xfrm>
            <a:off x="251520" y="2326216"/>
            <a:ext cx="367240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noisy_image.min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0.5000000206751437</a:t>
            </a:r>
          </a:p>
          <a:p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90393C-1975-8548-A782-E2F0C253445B}"/>
              </a:ext>
            </a:extLst>
          </p:cNvPr>
          <p:cNvSpPr/>
          <p:nvPr/>
        </p:nvSpPr>
        <p:spPr>
          <a:xfrm>
            <a:off x="4972844" y="2325080"/>
            <a:ext cx="367240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noisy_image.mean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0.9799843028624239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A42851-A023-6F41-A9DA-A0F448421946}"/>
              </a:ext>
            </a:extLst>
          </p:cNvPr>
          <p:cNvSpPr/>
          <p:nvPr/>
        </p:nvSpPr>
        <p:spPr>
          <a:xfrm>
            <a:off x="251520" y="3241590"/>
            <a:ext cx="367240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noisy_image.max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6.507237267277877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4C907A-7EB3-9B4C-B25A-ACD67548F0E5}"/>
              </a:ext>
            </a:extLst>
          </p:cNvPr>
          <p:cNvSpPr/>
          <p:nvPr/>
        </p:nvSpPr>
        <p:spPr>
          <a:xfrm>
            <a:off x="4972844" y="3241590"/>
            <a:ext cx="3672408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noisy_image.std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0.6612658772094668</a:t>
            </a:r>
          </a:p>
          <a:p>
            <a:pPr>
              <a:spcAft>
                <a:spcPts val="600"/>
              </a:spcAft>
            </a:pP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17635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63</a:t>
            </a:fld>
            <a:endParaRPr lang="pt-BR" altLang="x-non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Get some statistics with NumPy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C9FAC7-B746-A541-9934-00871F720418}"/>
              </a:ext>
            </a:extLst>
          </p:cNvPr>
          <p:cNvSpPr/>
          <p:nvPr/>
        </p:nvSpPr>
        <p:spPr>
          <a:xfrm>
            <a:off x="230312" y="1717602"/>
            <a:ext cx="8456488" cy="264750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avg_per_col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noisy_image.mean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(axis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avs_cols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ax.plot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avg_per_col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ax.set_xlabel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ax.set_ylabel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'average'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fig.tight_layout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364FCB-4EEB-C14C-B9ED-77D9FE89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3120387"/>
            <a:ext cx="4890120" cy="326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92098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>
          <a:xfrm>
            <a:off x="1258888" y="404813"/>
            <a:ext cx="7427912" cy="720725"/>
          </a:xfrm>
        </p:spPr>
        <p:txBody>
          <a:bodyPr/>
          <a:lstStyle/>
          <a:p>
            <a:pPr eaLnBrk="1" hangingPunct="1"/>
            <a:r>
              <a:rPr lang="pt-BR" altLang="x-none" err="1">
                <a:latin typeface="Lato" charset="0"/>
              </a:rPr>
              <a:t>SciPy</a:t>
            </a:r>
            <a:endParaRPr lang="pt-BR" altLang="x-none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64</a:t>
            </a:fld>
            <a:endParaRPr lang="pt-BR" altLang="x-non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D7D96-42A6-6541-B6DA-89170363F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822" y="2449306"/>
            <a:ext cx="2502929" cy="2244005"/>
          </a:xfrm>
          <a:prstGeom prst="rect">
            <a:avLst/>
          </a:prstGeom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9FF2FA-6C2C-4B42-A53F-3172D04FBB6C}"/>
              </a:ext>
            </a:extLst>
          </p:cNvPr>
          <p:cNvSpPr txBox="1"/>
          <p:nvPr/>
        </p:nvSpPr>
        <p:spPr>
          <a:xfrm>
            <a:off x="184759" y="1844314"/>
            <a:ext cx="1350965" cy="453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lIns="180000" tIns="72000" rIns="180000" bIns="72000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cluster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DEF60B-FF23-EE4E-9A36-F9FBFF26D790}"/>
              </a:ext>
            </a:extLst>
          </p:cNvPr>
          <p:cNvSpPr txBox="1"/>
          <p:nvPr/>
        </p:nvSpPr>
        <p:spPr>
          <a:xfrm>
            <a:off x="490634" y="2504653"/>
            <a:ext cx="1633094" cy="453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lIns="180000" tIns="72000" rIns="180000" bIns="72000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constants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5C3D7-89F6-CE46-863E-944F0F2015BD}"/>
              </a:ext>
            </a:extLst>
          </p:cNvPr>
          <p:cNvSpPr txBox="1"/>
          <p:nvPr/>
        </p:nvSpPr>
        <p:spPr>
          <a:xfrm>
            <a:off x="251520" y="3105390"/>
            <a:ext cx="1350965" cy="453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lIns="180000" tIns="72000" rIns="180000" bIns="72000" rtlCol="0">
            <a:spAutoFit/>
          </a:bodyPr>
          <a:lstStyle/>
          <a:p>
            <a:r>
              <a:rPr lang="en-US" sz="2000" err="1">
                <a:latin typeface="Consolas" panose="020B0609020204030204" pitchFamily="49" charset="0"/>
                <a:cs typeface="Consolas" panose="020B0609020204030204" pitchFamily="49" charset="0"/>
              </a:rPr>
              <a:t>fftpack</a:t>
            </a:r>
            <a:endParaRPr 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8F14FE-4923-D24F-B8C1-347C3CB78DB7}"/>
              </a:ext>
            </a:extLst>
          </p:cNvPr>
          <p:cNvSpPr txBox="1"/>
          <p:nvPr/>
        </p:nvSpPr>
        <p:spPr>
          <a:xfrm>
            <a:off x="490634" y="3730621"/>
            <a:ext cx="1633094" cy="453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lIns="180000" tIns="72000" rIns="180000" bIns="72000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integrate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3DE438-B055-044F-B0EB-57C6912DD0AA}"/>
              </a:ext>
            </a:extLst>
          </p:cNvPr>
          <p:cNvSpPr txBox="1"/>
          <p:nvPr/>
        </p:nvSpPr>
        <p:spPr>
          <a:xfrm>
            <a:off x="154920" y="4346806"/>
            <a:ext cx="1915222" cy="453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lIns="180000" tIns="72000" rIns="180000" bIns="72000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interpolate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8039D3-5D30-C642-8BBE-6605FE389262}"/>
              </a:ext>
            </a:extLst>
          </p:cNvPr>
          <p:cNvSpPr txBox="1"/>
          <p:nvPr/>
        </p:nvSpPr>
        <p:spPr>
          <a:xfrm>
            <a:off x="613988" y="4955611"/>
            <a:ext cx="645644" cy="453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lIns="180000" tIns="72000" rIns="180000" bIns="72000" rtlCol="0">
            <a:spAutoFit/>
          </a:bodyPr>
          <a:lstStyle/>
          <a:p>
            <a:r>
              <a:rPr lang="en-US" sz="2000" err="1">
                <a:latin typeface="Consolas" panose="020B0609020204030204" pitchFamily="49" charset="0"/>
                <a:cs typeface="Consolas" panose="020B0609020204030204" pitchFamily="49" charset="0"/>
              </a:rPr>
              <a:t>io</a:t>
            </a:r>
            <a:endParaRPr 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F0C449-2CE1-5046-BC0E-5B8A82340CAA}"/>
              </a:ext>
            </a:extLst>
          </p:cNvPr>
          <p:cNvSpPr txBox="1"/>
          <p:nvPr/>
        </p:nvSpPr>
        <p:spPr>
          <a:xfrm>
            <a:off x="392584" y="5607882"/>
            <a:ext cx="1209901" cy="453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lIns="180000" tIns="72000" rIns="180000" bIns="72000" rtlCol="0">
            <a:spAutoFit/>
          </a:bodyPr>
          <a:lstStyle/>
          <a:p>
            <a:r>
              <a:rPr lang="en-US" sz="2000" err="1">
                <a:latin typeface="Consolas" panose="020B0609020204030204" pitchFamily="49" charset="0"/>
                <a:cs typeface="Consolas" panose="020B0609020204030204" pitchFamily="49" charset="0"/>
              </a:rPr>
              <a:t>linalg</a:t>
            </a:r>
            <a:endParaRPr 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B018F2-6753-094B-84D8-5DE0275EEE88}"/>
              </a:ext>
            </a:extLst>
          </p:cNvPr>
          <p:cNvSpPr txBox="1"/>
          <p:nvPr/>
        </p:nvSpPr>
        <p:spPr>
          <a:xfrm>
            <a:off x="7179656" y="2505631"/>
            <a:ext cx="1350965" cy="453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lIns="180000" tIns="72000" rIns="180000" bIns="72000" rtlCol="0">
            <a:spAutoFit/>
          </a:bodyPr>
          <a:lstStyle/>
          <a:p>
            <a:r>
              <a:rPr lang="en-US" sz="2000" err="1">
                <a:latin typeface="Consolas" panose="020B0609020204030204" pitchFamily="49" charset="0"/>
                <a:cs typeface="Consolas" panose="020B0609020204030204" pitchFamily="49" charset="0"/>
              </a:rPr>
              <a:t>ndimage</a:t>
            </a:r>
            <a:endParaRPr 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13EA70-4089-6F44-981A-F61DAF26E952}"/>
              </a:ext>
            </a:extLst>
          </p:cNvPr>
          <p:cNvSpPr txBox="1"/>
          <p:nvPr/>
        </p:nvSpPr>
        <p:spPr>
          <a:xfrm>
            <a:off x="1471408" y="4955610"/>
            <a:ext cx="786708" cy="453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lIns="180000" tIns="72000" rIns="180000" bIns="72000" rtlCol="0">
            <a:spAutoFit/>
          </a:bodyPr>
          <a:lstStyle/>
          <a:p>
            <a:r>
              <a:rPr lang="en-US" sz="2000" err="1">
                <a:latin typeface="Consolas" panose="020B0609020204030204" pitchFamily="49" charset="0"/>
                <a:cs typeface="Consolas" panose="020B0609020204030204" pitchFamily="49" charset="0"/>
              </a:rPr>
              <a:t>odr</a:t>
            </a:r>
            <a:endParaRPr 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A050F9-D5E8-C24E-B623-35EDD5025310}"/>
              </a:ext>
            </a:extLst>
          </p:cNvPr>
          <p:cNvSpPr txBox="1"/>
          <p:nvPr/>
        </p:nvSpPr>
        <p:spPr>
          <a:xfrm>
            <a:off x="7527279" y="1893136"/>
            <a:ext cx="1492030" cy="453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lIns="180000" tIns="72000" rIns="180000" bIns="72000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optimize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AA478B-6588-8147-8C33-0B136222CD24}"/>
              </a:ext>
            </a:extLst>
          </p:cNvPr>
          <p:cNvSpPr txBox="1"/>
          <p:nvPr/>
        </p:nvSpPr>
        <p:spPr>
          <a:xfrm>
            <a:off x="7738875" y="3118126"/>
            <a:ext cx="1209901" cy="453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lIns="180000" tIns="72000" rIns="180000" bIns="72000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signal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B6DB9A-36FA-A54F-B6B4-BB99151776E9}"/>
              </a:ext>
            </a:extLst>
          </p:cNvPr>
          <p:cNvSpPr txBox="1"/>
          <p:nvPr/>
        </p:nvSpPr>
        <p:spPr>
          <a:xfrm>
            <a:off x="7225728" y="3730621"/>
            <a:ext cx="1209901" cy="453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lIns="180000" tIns="72000" rIns="180000" bIns="72000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sparse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D1F01B-E956-6F4D-8374-48BB4CED48F4}"/>
              </a:ext>
            </a:extLst>
          </p:cNvPr>
          <p:cNvSpPr txBox="1"/>
          <p:nvPr/>
        </p:nvSpPr>
        <p:spPr>
          <a:xfrm>
            <a:off x="7668344" y="4343116"/>
            <a:ext cx="1350965" cy="453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lIns="180000" tIns="72000" rIns="180000" bIns="72000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spatial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8EE63F-1C70-DB45-978A-7E1D426EFD96}"/>
              </a:ext>
            </a:extLst>
          </p:cNvPr>
          <p:cNvSpPr txBox="1"/>
          <p:nvPr/>
        </p:nvSpPr>
        <p:spPr>
          <a:xfrm>
            <a:off x="7155195" y="4955611"/>
            <a:ext cx="1350965" cy="453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lIns="180000" tIns="72000" rIns="180000" bIns="72000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special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A1B152-8392-A240-BF43-19B3DE564806}"/>
              </a:ext>
            </a:extLst>
          </p:cNvPr>
          <p:cNvSpPr txBox="1"/>
          <p:nvPr/>
        </p:nvSpPr>
        <p:spPr>
          <a:xfrm>
            <a:off x="7668344" y="5568105"/>
            <a:ext cx="1068837" cy="453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lIns="180000" tIns="72000" rIns="180000" bIns="72000" rtlCol="0">
            <a:spAutoFit/>
          </a:bodyPr>
          <a:lstStyle/>
          <a:p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stats</a:t>
            </a:r>
          </a:p>
        </p:txBody>
      </p:sp>
    </p:spTree>
    <p:extLst>
      <p:ext uri="{BB962C8B-B14F-4D97-AF65-F5344CB8AC3E}">
        <p14:creationId xmlns:p14="http://schemas.microsoft.com/office/powerpoint/2010/main" val="2530479487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SciPy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65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51520" y="1628800"/>
            <a:ext cx="8435280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stats.mode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Get some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5550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SciPy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66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51520" y="1628800"/>
            <a:ext cx="8435280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stats.mode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Get some statistics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829965-D077-634C-9BDC-21EB63D954F3}"/>
              </a:ext>
            </a:extLst>
          </p:cNvPr>
          <p:cNvSpPr/>
          <p:nvPr/>
        </p:nvSpPr>
        <p:spPr>
          <a:xfrm>
            <a:off x="251520" y="3041771"/>
            <a:ext cx="5149080" cy="4592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results.__class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&lt;class '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scipy.stats.stats.ModeResult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'&gt;</a:t>
            </a:r>
          </a:p>
          <a:p>
            <a:endParaRPr lang="en-US" dirty="0">
              <a:solidFill>
                <a:srgbClr val="00BB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919930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SciPy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67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51520" y="1628800"/>
            <a:ext cx="8435280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stats.mode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Get some statistics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829965-D077-634C-9BDC-21EB63D954F3}"/>
              </a:ext>
            </a:extLst>
          </p:cNvPr>
          <p:cNvSpPr/>
          <p:nvPr/>
        </p:nvSpPr>
        <p:spPr>
          <a:xfrm>
            <a:off x="251520" y="3041771"/>
            <a:ext cx="5149080" cy="4592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results.__class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&lt;class '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scipy.stats.stats.ModeResult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'&gt;</a:t>
            </a:r>
          </a:p>
          <a:p>
            <a:endParaRPr lang="en-US" dirty="0">
              <a:solidFill>
                <a:srgbClr val="00BB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4A4EA3-CB15-964B-AF5C-4D1BA8C87857}"/>
              </a:ext>
            </a:extLst>
          </p:cNvPr>
          <p:cNvSpPr/>
          <p:nvPr/>
        </p:nvSpPr>
        <p:spPr>
          <a:xfrm>
            <a:off x="251520" y="4221088"/>
            <a:ext cx="5149080" cy="4592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results.count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[[2866 2863 2859 ... 2843 2852 2861]]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D8FECB-7BC7-834B-9316-4403C24F61EF}"/>
              </a:ext>
            </a:extLst>
          </p:cNvPr>
          <p:cNvSpPr/>
          <p:nvPr/>
        </p:nvSpPr>
        <p:spPr>
          <a:xfrm>
            <a:off x="250871" y="5346027"/>
            <a:ext cx="5149080" cy="4592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results.mode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[[0. 0. 0. ... 0. 0. 0.]]</a:t>
            </a:r>
          </a:p>
        </p:txBody>
      </p:sp>
    </p:spTree>
    <p:extLst>
      <p:ext uri="{BB962C8B-B14F-4D97-AF65-F5344CB8AC3E}">
        <p14:creationId xmlns:p14="http://schemas.microsoft.com/office/powerpoint/2010/main" val="2165865898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SciPy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68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51520" y="1628800"/>
            <a:ext cx="8435280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stats.mode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Get some statistics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829965-D077-634C-9BDC-21EB63D954F3}"/>
              </a:ext>
            </a:extLst>
          </p:cNvPr>
          <p:cNvSpPr/>
          <p:nvPr/>
        </p:nvSpPr>
        <p:spPr>
          <a:xfrm>
            <a:off x="251520" y="3041771"/>
            <a:ext cx="5149080" cy="4592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results.__class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&lt;class '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scipy.stats.stats.ModeResult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'&gt;</a:t>
            </a:r>
          </a:p>
          <a:p>
            <a:endParaRPr lang="en-US" dirty="0">
              <a:solidFill>
                <a:srgbClr val="00BB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4A4EA3-CB15-964B-AF5C-4D1BA8C87857}"/>
              </a:ext>
            </a:extLst>
          </p:cNvPr>
          <p:cNvSpPr/>
          <p:nvPr/>
        </p:nvSpPr>
        <p:spPr>
          <a:xfrm>
            <a:off x="251520" y="4221088"/>
            <a:ext cx="5149080" cy="4592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results.count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[[2866 2863 2859 ... 2843 2852 2861]]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D8FECB-7BC7-834B-9316-4403C24F61EF}"/>
              </a:ext>
            </a:extLst>
          </p:cNvPr>
          <p:cNvSpPr/>
          <p:nvPr/>
        </p:nvSpPr>
        <p:spPr>
          <a:xfrm>
            <a:off x="250871" y="5346027"/>
            <a:ext cx="5149080" cy="4592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results.mode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[[0. 0. 0. ... 0. 0. 0.]]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F2C9274-D72B-3D41-99EA-70A1103488D9}"/>
              </a:ext>
            </a:extLst>
          </p:cNvPr>
          <p:cNvGraphicFramePr>
            <a:graphicFrameLocks noGrp="1"/>
          </p:cNvGraphicFramePr>
          <p:nvPr/>
        </p:nvGraphicFramePr>
        <p:xfrm>
          <a:off x="6645832" y="1995055"/>
          <a:ext cx="1238536" cy="1673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9634">
                  <a:extLst>
                    <a:ext uri="{9D8B030D-6E8A-4147-A177-3AD203B41FA5}">
                      <a16:colId xmlns:a16="http://schemas.microsoft.com/office/drawing/2014/main" val="676971924"/>
                    </a:ext>
                  </a:extLst>
                </a:gridCol>
                <a:gridCol w="309634">
                  <a:extLst>
                    <a:ext uri="{9D8B030D-6E8A-4147-A177-3AD203B41FA5}">
                      <a16:colId xmlns:a16="http://schemas.microsoft.com/office/drawing/2014/main" val="2941359791"/>
                    </a:ext>
                  </a:extLst>
                </a:gridCol>
                <a:gridCol w="309634">
                  <a:extLst>
                    <a:ext uri="{9D8B030D-6E8A-4147-A177-3AD203B41FA5}">
                      <a16:colId xmlns:a16="http://schemas.microsoft.com/office/drawing/2014/main" val="2695123616"/>
                    </a:ext>
                  </a:extLst>
                </a:gridCol>
                <a:gridCol w="309634">
                  <a:extLst>
                    <a:ext uri="{9D8B030D-6E8A-4147-A177-3AD203B41FA5}">
                      <a16:colId xmlns:a16="http://schemas.microsoft.com/office/drawing/2014/main" val="872902767"/>
                    </a:ext>
                  </a:extLst>
                </a:gridCol>
              </a:tblGrid>
              <a:tr h="334631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8261"/>
                  </a:ext>
                </a:extLst>
              </a:tr>
              <a:tr h="334631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170640"/>
                  </a:ext>
                </a:extLst>
              </a:tr>
              <a:tr h="334631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224187"/>
                  </a:ext>
                </a:extLst>
              </a:tr>
              <a:tr h="334631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475594"/>
                  </a:ext>
                </a:extLst>
              </a:tr>
              <a:tr h="334631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77382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DBEBD6-EC08-634E-AC21-BCEC343C72B5}"/>
              </a:ext>
            </a:extLst>
          </p:cNvPr>
          <p:cNvCxnSpPr>
            <a:cxnSpLocks/>
          </p:cNvCxnSpPr>
          <p:nvPr/>
        </p:nvCxnSpPr>
        <p:spPr>
          <a:xfrm>
            <a:off x="6789848" y="1844824"/>
            <a:ext cx="0" cy="2232248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50BD64C-407F-884D-8B09-F243B44BB6C5}"/>
              </a:ext>
            </a:extLst>
          </p:cNvPr>
          <p:cNvSpPr/>
          <p:nvPr/>
        </p:nvSpPr>
        <p:spPr>
          <a:xfrm>
            <a:off x="5508104" y="4221087"/>
            <a:ext cx="3528963" cy="72550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gray_image.shape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results.count.shape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(2870, 2802)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(1, 2802)</a:t>
            </a:r>
            <a:endParaRPr lang="en-US" dirty="0">
              <a:solidFill>
                <a:srgbClr val="00BB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182538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SciPy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69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251520" y="1628800"/>
            <a:ext cx="8435280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stats.mode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</a:t>
            </a:r>
            <a:r>
              <a:rPr lang="en-US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axis=1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Get some statistics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829965-D077-634C-9BDC-21EB63D954F3}"/>
              </a:ext>
            </a:extLst>
          </p:cNvPr>
          <p:cNvSpPr/>
          <p:nvPr/>
        </p:nvSpPr>
        <p:spPr>
          <a:xfrm>
            <a:off x="251520" y="3041771"/>
            <a:ext cx="5149080" cy="4592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results.__class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&lt;class '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scipy.stats.stats.ModeResult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'&gt;</a:t>
            </a:r>
          </a:p>
          <a:p>
            <a:endParaRPr lang="en-US" dirty="0">
              <a:solidFill>
                <a:srgbClr val="00BB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4A4EA3-CB15-964B-AF5C-4D1BA8C87857}"/>
              </a:ext>
            </a:extLst>
          </p:cNvPr>
          <p:cNvSpPr/>
          <p:nvPr/>
        </p:nvSpPr>
        <p:spPr>
          <a:xfrm>
            <a:off x="251520" y="4221088"/>
            <a:ext cx="5149080" cy="4592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results.count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[[2866 2863 2859 ... 2843 2852 2861]]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D8FECB-7BC7-834B-9316-4403C24F61EF}"/>
              </a:ext>
            </a:extLst>
          </p:cNvPr>
          <p:cNvSpPr/>
          <p:nvPr/>
        </p:nvSpPr>
        <p:spPr>
          <a:xfrm>
            <a:off x="250871" y="5346027"/>
            <a:ext cx="5149080" cy="4592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results.mode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[[0. 0. 0. ... 0. 0. 0.]]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0BD64C-407F-884D-8B09-F243B44BB6C5}"/>
              </a:ext>
            </a:extLst>
          </p:cNvPr>
          <p:cNvSpPr/>
          <p:nvPr/>
        </p:nvSpPr>
        <p:spPr>
          <a:xfrm>
            <a:off x="5508104" y="4221087"/>
            <a:ext cx="3528963" cy="72550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gray_image.shape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results.count.shape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(2870, 2802)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(2870, 1)</a:t>
            </a:r>
            <a:endParaRPr lang="en-US" dirty="0">
              <a:solidFill>
                <a:srgbClr val="00BB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029625E-4F19-C946-95D9-3FF94807E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993542"/>
              </p:ext>
            </p:extLst>
          </p:nvPr>
        </p:nvGraphicFramePr>
        <p:xfrm>
          <a:off x="6645832" y="1995055"/>
          <a:ext cx="1238536" cy="1673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9634">
                  <a:extLst>
                    <a:ext uri="{9D8B030D-6E8A-4147-A177-3AD203B41FA5}">
                      <a16:colId xmlns:a16="http://schemas.microsoft.com/office/drawing/2014/main" val="676971924"/>
                    </a:ext>
                  </a:extLst>
                </a:gridCol>
                <a:gridCol w="309634">
                  <a:extLst>
                    <a:ext uri="{9D8B030D-6E8A-4147-A177-3AD203B41FA5}">
                      <a16:colId xmlns:a16="http://schemas.microsoft.com/office/drawing/2014/main" val="2941359791"/>
                    </a:ext>
                  </a:extLst>
                </a:gridCol>
                <a:gridCol w="309634">
                  <a:extLst>
                    <a:ext uri="{9D8B030D-6E8A-4147-A177-3AD203B41FA5}">
                      <a16:colId xmlns:a16="http://schemas.microsoft.com/office/drawing/2014/main" val="2695123616"/>
                    </a:ext>
                  </a:extLst>
                </a:gridCol>
                <a:gridCol w="309634">
                  <a:extLst>
                    <a:ext uri="{9D8B030D-6E8A-4147-A177-3AD203B41FA5}">
                      <a16:colId xmlns:a16="http://schemas.microsoft.com/office/drawing/2014/main" val="872902767"/>
                    </a:ext>
                  </a:extLst>
                </a:gridCol>
              </a:tblGrid>
              <a:tr h="334631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328261"/>
                  </a:ext>
                </a:extLst>
              </a:tr>
              <a:tr h="334631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170640"/>
                  </a:ext>
                </a:extLst>
              </a:tr>
              <a:tr h="334631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224187"/>
                  </a:ext>
                </a:extLst>
              </a:tr>
              <a:tr h="334631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475594"/>
                  </a:ext>
                </a:extLst>
              </a:tr>
              <a:tr h="334631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3658" marR="83658" marT="41829" marB="4182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77382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1D18BC-10A7-354F-B4A7-0543088AE12D}"/>
              </a:ext>
            </a:extLst>
          </p:cNvPr>
          <p:cNvCxnSpPr>
            <a:cxnSpLocks/>
          </p:cNvCxnSpPr>
          <p:nvPr/>
        </p:nvCxnSpPr>
        <p:spPr>
          <a:xfrm rot="16200000">
            <a:off x="7344308" y="1044000"/>
            <a:ext cx="0" cy="2232248"/>
          </a:xfrm>
          <a:prstGeom prst="straightConnector1">
            <a:avLst/>
          </a:prstGeom>
          <a:ln w="1270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19905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7</a:t>
            </a:fld>
            <a:endParaRPr lang="pt-BR" altLang="x-none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Broadcasting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8125A-72B3-C84F-8C94-C88072E9AEF3}"/>
              </a:ext>
            </a:extLst>
          </p:cNvPr>
          <p:cNvGrpSpPr/>
          <p:nvPr/>
        </p:nvGrpSpPr>
        <p:grpSpPr>
          <a:xfrm>
            <a:off x="185733" y="1844824"/>
            <a:ext cx="5634358" cy="4567545"/>
            <a:chOff x="179512" y="1844824"/>
            <a:chExt cx="5634358" cy="456754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0E4E75-DADF-744F-BE99-57971CFED0D6}"/>
                </a:ext>
              </a:extLst>
            </p:cNvPr>
            <p:cNvSpPr/>
            <p:nvPr/>
          </p:nvSpPr>
          <p:spPr>
            <a:xfrm>
              <a:off x="179634" y="1844824"/>
              <a:ext cx="2769317" cy="177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],</a:t>
              </a: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]]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np.array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(x)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x.shape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6F78859-BF16-6241-A20B-32BA427E3234}"/>
                </a:ext>
              </a:extLst>
            </p:cNvPr>
            <p:cNvGrpSpPr/>
            <p:nvPr/>
          </p:nvGrpSpPr>
          <p:grpSpPr>
            <a:xfrm>
              <a:off x="3044553" y="2105002"/>
              <a:ext cx="2769317" cy="1909354"/>
              <a:chOff x="3133973" y="2088702"/>
              <a:chExt cx="2769317" cy="190935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BB63A3B-1BF2-CC45-BFEA-6888D827F702}"/>
                  </a:ext>
                </a:extLst>
              </p:cNvPr>
              <p:cNvSpPr/>
              <p:nvPr/>
            </p:nvSpPr>
            <p:spPr>
              <a:xfrm>
                <a:off x="3133973" y="2088702"/>
                <a:ext cx="2769317" cy="151216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72000" rtlCol="0" anchor="t">
                <a:no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y2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[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]</a:t>
                </a:r>
              </a:p>
              <a:p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y2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np.array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(y2)</a:t>
                </a:r>
              </a:p>
              <a:p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print(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y2.shape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A2DF886-9A76-294B-83D6-651FDFB11D41}"/>
                  </a:ext>
                </a:extLst>
              </p:cNvPr>
              <p:cNvSpPr/>
              <p:nvPr/>
            </p:nvSpPr>
            <p:spPr>
              <a:xfrm>
                <a:off x="3150412" y="3628724"/>
                <a:ext cx="220307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(3,)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9171169-4354-3646-AA5F-3655E344F5B3}"/>
                </a:ext>
              </a:extLst>
            </p:cNvPr>
            <p:cNvGrpSpPr/>
            <p:nvPr/>
          </p:nvGrpSpPr>
          <p:grpSpPr>
            <a:xfrm>
              <a:off x="179512" y="4414432"/>
              <a:ext cx="2769439" cy="1997937"/>
              <a:chOff x="179390" y="2060848"/>
              <a:chExt cx="2769439" cy="199793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1D16066-E64B-AF4D-AAF3-5276B80DBFDB}"/>
                  </a:ext>
                </a:extLst>
              </p:cNvPr>
              <p:cNvSpPr/>
              <p:nvPr/>
            </p:nvSpPr>
            <p:spPr>
              <a:xfrm>
                <a:off x="179512" y="2060848"/>
                <a:ext cx="2769317" cy="12778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72000" rtlCol="0" anchor="t">
                <a:no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y1 = 3</a:t>
                </a:r>
              </a:p>
              <a:p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z1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x </a:t>
                </a:r>
                <a:r>
                  <a:rPr lang="en-US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*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y1</a:t>
                </a:r>
              </a:p>
              <a:p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(z1)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5519DA-3127-0D49-9752-A61AD51398CF}"/>
                  </a:ext>
                </a:extLst>
              </p:cNvPr>
              <p:cNvSpPr/>
              <p:nvPr/>
            </p:nvSpPr>
            <p:spPr>
              <a:xfrm>
                <a:off x="179390" y="3412454"/>
                <a:ext cx="220307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[[3 3 3] </a:t>
                </a:r>
              </a:p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[6 6 6]]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1B67E4-C3A3-5A4B-B224-771B0A36C08C}"/>
                </a:ext>
              </a:extLst>
            </p:cNvPr>
            <p:cNvSpPr/>
            <p:nvPr/>
          </p:nvSpPr>
          <p:spPr>
            <a:xfrm>
              <a:off x="193139" y="3681898"/>
              <a:ext cx="22030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(2, 3)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6417291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70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118944" y="2382284"/>
            <a:ext cx="4741088" cy="6866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gray_image.flatten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flat_slice.shape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(8041740,)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Get some statistics with SciPy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A8E3B8-87D1-2347-84FE-7AC64B2DB799}"/>
              </a:ext>
            </a:extLst>
          </p:cNvPr>
          <p:cNvSpPr/>
          <p:nvPr/>
        </p:nvSpPr>
        <p:spPr>
          <a:xfrm>
            <a:off x="107504" y="3822444"/>
            <a:ext cx="4741088" cy="6866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unraveled_data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gray_image.ravel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unraveled_data.shape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((8041740,)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870C84B-4167-AB41-9B3E-76E295D2F5F3}"/>
              </a:ext>
            </a:extLst>
          </p:cNvPr>
          <p:cNvSpPr txBox="1">
            <a:spLocks/>
          </p:cNvSpPr>
          <p:nvPr/>
        </p:nvSpPr>
        <p:spPr bwMode="auto">
          <a:xfrm>
            <a:off x="343677" y="1669001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dirty="0"/>
              <a:t>Flattening 2d into 1d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570399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71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118944" y="2382284"/>
            <a:ext cx="4741088" cy="6866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gray_image.flatten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flat_slice.shape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(8041740,)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Get some statistics with SciPy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A8E3B8-87D1-2347-84FE-7AC64B2DB799}"/>
              </a:ext>
            </a:extLst>
          </p:cNvPr>
          <p:cNvSpPr/>
          <p:nvPr/>
        </p:nvSpPr>
        <p:spPr>
          <a:xfrm>
            <a:off x="107504" y="3822444"/>
            <a:ext cx="4741088" cy="6866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unraveled_data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gray_image.ravel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unraveled_data.shape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((8041740,)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870C84B-4167-AB41-9B3E-76E295D2F5F3}"/>
              </a:ext>
            </a:extLst>
          </p:cNvPr>
          <p:cNvSpPr txBox="1">
            <a:spLocks/>
          </p:cNvSpPr>
          <p:nvPr/>
        </p:nvSpPr>
        <p:spPr bwMode="auto">
          <a:xfrm>
            <a:off x="343677" y="1669001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dirty="0"/>
              <a:t>Flattening 2d into 1d arrays</a:t>
            </a:r>
            <a:endParaRPr lang="en-US" dirty="0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AAC36ADF-9B84-2843-8682-1D83135137A0}"/>
              </a:ext>
            </a:extLst>
          </p:cNvPr>
          <p:cNvSpPr/>
          <p:nvPr/>
        </p:nvSpPr>
        <p:spPr>
          <a:xfrm>
            <a:off x="4450834" y="2185153"/>
            <a:ext cx="1682346" cy="1119541"/>
          </a:xfrm>
          <a:prstGeom prst="leftArrow">
            <a:avLst>
              <a:gd name="adj1" fmla="val 66335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ndarrays</a:t>
            </a:r>
            <a:r>
              <a:rPr lang="en-US" dirty="0"/>
              <a:t> only</a:t>
            </a:r>
          </a:p>
        </p:txBody>
      </p:sp>
    </p:spTree>
    <p:extLst>
      <p:ext uri="{BB962C8B-B14F-4D97-AF65-F5344CB8AC3E}">
        <p14:creationId xmlns:p14="http://schemas.microsoft.com/office/powerpoint/2010/main" val="2693227646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72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118944" y="2382284"/>
            <a:ext cx="4741088" cy="6866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gray_image.flatten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flat_slice.shape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(8041740,)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Get some statistics with SciPy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A8E3B8-87D1-2347-84FE-7AC64B2DB799}"/>
              </a:ext>
            </a:extLst>
          </p:cNvPr>
          <p:cNvSpPr/>
          <p:nvPr/>
        </p:nvSpPr>
        <p:spPr>
          <a:xfrm>
            <a:off x="107504" y="3822444"/>
            <a:ext cx="4741088" cy="6866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unraveled_data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gray_image.ravel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unraveled_data.shape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((8041740,)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870C84B-4167-AB41-9B3E-76E295D2F5F3}"/>
              </a:ext>
            </a:extLst>
          </p:cNvPr>
          <p:cNvSpPr txBox="1">
            <a:spLocks/>
          </p:cNvSpPr>
          <p:nvPr/>
        </p:nvSpPr>
        <p:spPr bwMode="auto">
          <a:xfrm>
            <a:off x="343677" y="1669001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dirty="0"/>
              <a:t>Flattening 2d into 1d arrays</a:t>
            </a:r>
            <a:endParaRPr lang="en-US" dirty="0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9175C041-C0B7-0443-8A43-597B5D8E6E9B}"/>
              </a:ext>
            </a:extLst>
          </p:cNvPr>
          <p:cNvSpPr/>
          <p:nvPr/>
        </p:nvSpPr>
        <p:spPr>
          <a:xfrm>
            <a:off x="4427984" y="2165442"/>
            <a:ext cx="1682346" cy="1119541"/>
          </a:xfrm>
          <a:prstGeom prst="leftArrow">
            <a:avLst>
              <a:gd name="adj1" fmla="val 66335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ndarrays</a:t>
            </a:r>
            <a:r>
              <a:rPr lang="en-US"/>
              <a:t> only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6499019F-183B-594C-884C-6D84D17F53A2}"/>
              </a:ext>
            </a:extLst>
          </p:cNvPr>
          <p:cNvSpPr/>
          <p:nvPr/>
        </p:nvSpPr>
        <p:spPr>
          <a:xfrm>
            <a:off x="4742178" y="3608903"/>
            <a:ext cx="1682346" cy="1119541"/>
          </a:xfrm>
          <a:prstGeom prst="leftArrow">
            <a:avLst>
              <a:gd name="adj1" fmla="val 66335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ndarrays</a:t>
            </a:r>
            <a:r>
              <a:rPr lang="en-US"/>
              <a:t> only</a:t>
            </a:r>
          </a:p>
        </p:txBody>
      </p:sp>
    </p:spTree>
    <p:extLst>
      <p:ext uri="{BB962C8B-B14F-4D97-AF65-F5344CB8AC3E}">
        <p14:creationId xmlns:p14="http://schemas.microsoft.com/office/powerpoint/2010/main" val="3235131988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73</a:t>
            </a:fld>
            <a:endParaRPr lang="pt-BR" alt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E4E75-DADF-744F-BE99-57971CFED0D6}"/>
              </a:ext>
            </a:extLst>
          </p:cNvPr>
          <p:cNvSpPr/>
          <p:nvPr/>
        </p:nvSpPr>
        <p:spPr>
          <a:xfrm>
            <a:off x="118944" y="2382284"/>
            <a:ext cx="4741088" cy="6866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gray_image.flatten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flat_slice.shape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(8041740,)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Get some statistics with SciPy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A8E3B8-87D1-2347-84FE-7AC64B2DB799}"/>
              </a:ext>
            </a:extLst>
          </p:cNvPr>
          <p:cNvSpPr/>
          <p:nvPr/>
        </p:nvSpPr>
        <p:spPr>
          <a:xfrm>
            <a:off x="107504" y="3822444"/>
            <a:ext cx="4741088" cy="6866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unraveled_data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gray_image.ravel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unraveled_data.shape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((8041740,)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870C84B-4167-AB41-9B3E-76E295D2F5F3}"/>
              </a:ext>
            </a:extLst>
          </p:cNvPr>
          <p:cNvSpPr txBox="1">
            <a:spLocks/>
          </p:cNvSpPr>
          <p:nvPr/>
        </p:nvSpPr>
        <p:spPr bwMode="auto">
          <a:xfrm>
            <a:off x="343677" y="1669001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800" dirty="0"/>
              <a:t>Flattening 2d into 1d arrays</a:t>
            </a:r>
            <a:endParaRPr lang="en-US" dirty="0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9175C041-C0B7-0443-8A43-597B5D8E6E9B}"/>
              </a:ext>
            </a:extLst>
          </p:cNvPr>
          <p:cNvSpPr/>
          <p:nvPr/>
        </p:nvSpPr>
        <p:spPr>
          <a:xfrm>
            <a:off x="4427984" y="2165442"/>
            <a:ext cx="1682346" cy="1119541"/>
          </a:xfrm>
          <a:prstGeom prst="leftArrow">
            <a:avLst>
              <a:gd name="adj1" fmla="val 66335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ndarrays</a:t>
            </a:r>
            <a:r>
              <a:rPr lang="en-US"/>
              <a:t> only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6499019F-183B-594C-884C-6D84D17F53A2}"/>
              </a:ext>
            </a:extLst>
          </p:cNvPr>
          <p:cNvSpPr/>
          <p:nvPr/>
        </p:nvSpPr>
        <p:spPr>
          <a:xfrm>
            <a:off x="4742178" y="3608903"/>
            <a:ext cx="1682346" cy="1119541"/>
          </a:xfrm>
          <a:prstGeom prst="leftArrow">
            <a:avLst>
              <a:gd name="adj1" fmla="val 66335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ndarrays</a:t>
            </a:r>
            <a:r>
              <a:rPr lang="en-US"/>
              <a:t> only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FAE6A6-4FF0-784F-95A4-15B1AA3508FE}"/>
              </a:ext>
            </a:extLst>
          </p:cNvPr>
          <p:cNvSpPr/>
          <p:nvPr/>
        </p:nvSpPr>
        <p:spPr>
          <a:xfrm>
            <a:off x="467544" y="5157192"/>
            <a:ext cx="4377766" cy="102741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 =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stats.mode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results.count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results.mode</a:t>
            </a:r>
            <a:r>
              <a:rPr lang="en-US" dirty="0">
                <a:solidFill>
                  <a:srgbClr val="00BB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53F14A-ADBF-0240-8D54-40C9A8A43A4D}"/>
              </a:ext>
            </a:extLst>
          </p:cNvPr>
          <p:cNvSpPr/>
          <p:nvPr/>
        </p:nvSpPr>
        <p:spPr>
          <a:xfrm>
            <a:off x="3598769" y="5472000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[4346287]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7CACB3-B4CD-EC46-AFCD-9FC820526E06}"/>
              </a:ext>
            </a:extLst>
          </p:cNvPr>
          <p:cNvSpPr/>
          <p:nvPr/>
        </p:nvSpPr>
        <p:spPr>
          <a:xfrm>
            <a:off x="4230216" y="5724000"/>
            <a:ext cx="1205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[0.] </a:t>
            </a:r>
          </a:p>
        </p:txBody>
      </p:sp>
    </p:spTree>
    <p:extLst>
      <p:ext uri="{BB962C8B-B14F-4D97-AF65-F5344CB8AC3E}">
        <p14:creationId xmlns:p14="http://schemas.microsoft.com/office/powerpoint/2010/main" val="229899450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74</a:t>
            </a:fld>
            <a:endParaRPr lang="pt-BR" altLang="x-non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Mode on rounded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10EE98-E618-8C43-9430-E24B6E3FE854}"/>
              </a:ext>
            </a:extLst>
          </p:cNvPr>
          <p:cNvSpPr/>
          <p:nvPr/>
        </p:nvSpPr>
        <p:spPr>
          <a:xfrm>
            <a:off x="181841" y="1576420"/>
            <a:ext cx="8782647" cy="20686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noisy_image.flatten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np.round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flat_data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decimals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stats.mode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rounded_data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(results)</a:t>
            </a:r>
          </a:p>
          <a:p>
            <a:pPr>
              <a:spcBef>
                <a:spcPts val="1200"/>
              </a:spcBef>
            </a:pP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ModeResult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(mode=array([0.58]), count=array([436073]))</a:t>
            </a:r>
          </a:p>
        </p:txBody>
      </p:sp>
    </p:spTree>
    <p:extLst>
      <p:ext uri="{BB962C8B-B14F-4D97-AF65-F5344CB8AC3E}">
        <p14:creationId xmlns:p14="http://schemas.microsoft.com/office/powerpoint/2010/main" val="2803243297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75</a:t>
            </a:fld>
            <a:endParaRPr lang="pt-BR" altLang="x-non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Using </a:t>
            </a:r>
            <a:r>
              <a:rPr lang="en-US" sz="2800" dirty="0" err="1"/>
              <a:t>ndimage</a:t>
            </a: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10EE98-E618-8C43-9430-E24B6E3FE854}"/>
              </a:ext>
            </a:extLst>
          </p:cNvPr>
          <p:cNvSpPr/>
          <p:nvPr/>
        </p:nvSpPr>
        <p:spPr>
          <a:xfrm>
            <a:off x="298530" y="1576420"/>
            <a:ext cx="8638631" cy="32207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noisy_image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results.mode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ndimage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raw"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make_axes_locatable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(ax)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div.append_axes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"5%"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pad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2.5%"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cbar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fig.colorbar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8661D8-33B3-224C-94C5-8003A1357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2651054"/>
            <a:ext cx="5574196" cy="371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01869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76</a:t>
            </a:fld>
            <a:endParaRPr lang="pt-BR" altLang="x-non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Using </a:t>
            </a:r>
            <a:r>
              <a:rPr lang="en-US" sz="2800" dirty="0" err="1"/>
              <a:t>ndimage</a:t>
            </a: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10EE98-E618-8C43-9430-E24B6E3FE854}"/>
              </a:ext>
            </a:extLst>
          </p:cNvPr>
          <p:cNvSpPr/>
          <p:nvPr/>
        </p:nvSpPr>
        <p:spPr>
          <a:xfrm>
            <a:off x="298530" y="1576420"/>
            <a:ext cx="8638631" cy="37247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scipy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ndimage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smooth_data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ndimage.gaussian_filter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(data, sigma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ndimage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smooth"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smooth_data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make_axes_locatable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(ax)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div.append_axes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"5%"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pad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"2.5%"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cbar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fig.colorbar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730804-8FF7-0248-933F-CCF2077BB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2667827"/>
            <a:ext cx="5562023" cy="370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23776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77</a:t>
            </a:fld>
            <a:endParaRPr lang="pt-BR" altLang="x-non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Using masked arrays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EB6EEB-21A0-214F-BF96-D81E67BA4885}"/>
              </a:ext>
            </a:extLst>
          </p:cNvPr>
          <p:cNvSpPr/>
          <p:nvPr/>
        </p:nvSpPr>
        <p:spPr>
          <a:xfrm>
            <a:off x="284763" y="1747538"/>
            <a:ext cx="8638632" cy="96138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limit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0.2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masked_data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np.ma.masked_less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smooth_data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limit)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97B2CC-BC05-8F4A-BBEA-E23EB01FEA3F}"/>
              </a:ext>
            </a:extLst>
          </p:cNvPr>
          <p:cNvSpPr/>
          <p:nvPr/>
        </p:nvSpPr>
        <p:spPr>
          <a:xfrm>
            <a:off x="298530" y="2850229"/>
            <a:ext cx="4129454" cy="3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np.ma.mean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masked_data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0.8978273280567104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A52C2A-1938-B243-BA2D-EFD8A60F66E0}"/>
              </a:ext>
            </a:extLst>
          </p:cNvPr>
          <p:cNvSpPr/>
          <p:nvPr/>
        </p:nvSpPr>
        <p:spPr>
          <a:xfrm>
            <a:off x="4644008" y="2850229"/>
            <a:ext cx="4279387" cy="3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np.mean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(data))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0.3999843028624248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702011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78</a:t>
            </a:fld>
            <a:endParaRPr lang="pt-BR" altLang="x-non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Using masked arrays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EB6EEB-21A0-214F-BF96-D81E67BA4885}"/>
              </a:ext>
            </a:extLst>
          </p:cNvPr>
          <p:cNvSpPr/>
          <p:nvPr/>
        </p:nvSpPr>
        <p:spPr>
          <a:xfrm>
            <a:off x="284763" y="2035570"/>
            <a:ext cx="8638632" cy="37696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matplotlib </a:t>
            </a:r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cm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palette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cm.viridis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palette.set_bad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'gray'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alpha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"masked array"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masked_data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make_axes_locatable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(ax)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div.append_axes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"5%"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pad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"2.5%"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cbar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fig.colorbar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03342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Manipulation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79</a:t>
            </a:fld>
            <a:endParaRPr lang="pt-BR" altLang="x-non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14236-8D23-6F43-9272-F008D71DD806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 dirty="0"/>
              <a:t>Using masked arrays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EB6EEB-21A0-214F-BF96-D81E67BA4885}"/>
              </a:ext>
            </a:extLst>
          </p:cNvPr>
          <p:cNvSpPr/>
          <p:nvPr/>
        </p:nvSpPr>
        <p:spPr>
          <a:xfrm>
            <a:off x="284763" y="2035570"/>
            <a:ext cx="8638632" cy="37696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t">
            <a:noAutofit/>
          </a:bodyPr>
          <a:lstStyle/>
          <a:p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matplotlib </a:t>
            </a:r>
            <a:r>
              <a:rPr lang="en-US" b="1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cm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palette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cm.viridis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palette.set_bad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'gray'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alpha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fig, ax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"masked array"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ax.imshow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masked_data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make_axes_locatable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(ax)</a:t>
            </a: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div.append_axes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"5%"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pad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"2.5%"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cbar 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fig.colorbar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b="1" dirty="0">
                <a:solidFill>
                  <a:srgbClr val="AA2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cax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F03F9A-A153-7B4A-A328-83DF0D643034}"/>
              </a:ext>
            </a:extLst>
          </p:cNvPr>
          <p:cNvSpPr/>
          <p:nvPr/>
        </p:nvSpPr>
        <p:spPr>
          <a:xfrm>
            <a:off x="284763" y="2035570"/>
            <a:ext cx="8824312" cy="393343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5A9768-52E2-AC41-A3AE-5635A362B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340" y="1916832"/>
            <a:ext cx="6078252" cy="405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859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8</a:t>
            </a:fld>
            <a:endParaRPr lang="pt-BR" altLang="x-none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Broadcasting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8125A-72B3-C84F-8C94-C88072E9AEF3}"/>
              </a:ext>
            </a:extLst>
          </p:cNvPr>
          <p:cNvGrpSpPr/>
          <p:nvPr/>
        </p:nvGrpSpPr>
        <p:grpSpPr>
          <a:xfrm>
            <a:off x="185733" y="1844824"/>
            <a:ext cx="5634358" cy="4567545"/>
            <a:chOff x="179512" y="1844824"/>
            <a:chExt cx="5634358" cy="456754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0E4E75-DADF-744F-BE99-57971CFED0D6}"/>
                </a:ext>
              </a:extLst>
            </p:cNvPr>
            <p:cNvSpPr/>
            <p:nvPr/>
          </p:nvSpPr>
          <p:spPr>
            <a:xfrm>
              <a:off x="179634" y="1844824"/>
              <a:ext cx="2769317" cy="177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],</a:t>
              </a: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]]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np.array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(x)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x.shape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6F78859-BF16-6241-A20B-32BA427E3234}"/>
                </a:ext>
              </a:extLst>
            </p:cNvPr>
            <p:cNvGrpSpPr/>
            <p:nvPr/>
          </p:nvGrpSpPr>
          <p:grpSpPr>
            <a:xfrm>
              <a:off x="2971859" y="2105002"/>
              <a:ext cx="2842011" cy="3736190"/>
              <a:chOff x="3061279" y="2088702"/>
              <a:chExt cx="2842011" cy="373619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BB63A3B-1BF2-CC45-BFEA-6888D827F702}"/>
                  </a:ext>
                </a:extLst>
              </p:cNvPr>
              <p:cNvSpPr/>
              <p:nvPr/>
            </p:nvSpPr>
            <p:spPr>
              <a:xfrm>
                <a:off x="3133973" y="2088702"/>
                <a:ext cx="2769317" cy="151216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72000" rtlCol="0" anchor="t">
                <a:no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y2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[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]</a:t>
                </a:r>
              </a:p>
              <a:p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y2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np.array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(y2)</a:t>
                </a:r>
              </a:p>
              <a:p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print(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y2.shape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3CE24DC-1A04-0840-BD22-E19B2C9A0E80}"/>
                  </a:ext>
                </a:extLst>
              </p:cNvPr>
              <p:cNvSpPr/>
              <p:nvPr/>
            </p:nvSpPr>
            <p:spPr>
              <a:xfrm>
                <a:off x="3061279" y="5178561"/>
                <a:ext cx="220307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[[3  4  5] </a:t>
                </a:r>
              </a:p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[6  8 10]]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6DE3A19-8789-1849-A9F3-4DD80E451E24}"/>
                  </a:ext>
                </a:extLst>
              </p:cNvPr>
              <p:cNvSpPr/>
              <p:nvPr/>
            </p:nvSpPr>
            <p:spPr>
              <a:xfrm>
                <a:off x="3132999" y="4398132"/>
                <a:ext cx="2769317" cy="73639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72000" rtlCol="0" anchor="t">
                <a:no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z2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x </a:t>
                </a:r>
                <a:r>
                  <a:rPr lang="en-US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*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y2</a:t>
                </a:r>
              </a:p>
              <a:p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(z2)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A2DF886-9A76-294B-83D6-651FDFB11D41}"/>
                  </a:ext>
                </a:extLst>
              </p:cNvPr>
              <p:cNvSpPr/>
              <p:nvPr/>
            </p:nvSpPr>
            <p:spPr>
              <a:xfrm>
                <a:off x="3150412" y="3628724"/>
                <a:ext cx="220307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(3,)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9171169-4354-3646-AA5F-3655E344F5B3}"/>
                </a:ext>
              </a:extLst>
            </p:cNvPr>
            <p:cNvGrpSpPr/>
            <p:nvPr/>
          </p:nvGrpSpPr>
          <p:grpSpPr>
            <a:xfrm>
              <a:off x="179512" y="4414432"/>
              <a:ext cx="2769439" cy="1997937"/>
              <a:chOff x="179390" y="2060848"/>
              <a:chExt cx="2769439" cy="199793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1D16066-E64B-AF4D-AAF3-5276B80DBFDB}"/>
                  </a:ext>
                </a:extLst>
              </p:cNvPr>
              <p:cNvSpPr/>
              <p:nvPr/>
            </p:nvSpPr>
            <p:spPr>
              <a:xfrm>
                <a:off x="179512" y="2060848"/>
                <a:ext cx="2769317" cy="12778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72000" rtlCol="0" anchor="t">
                <a:no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y1 = 3</a:t>
                </a:r>
              </a:p>
              <a:p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z1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x </a:t>
                </a:r>
                <a:r>
                  <a:rPr lang="en-US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*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y1</a:t>
                </a:r>
              </a:p>
              <a:p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(z1)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5519DA-3127-0D49-9752-A61AD51398CF}"/>
                  </a:ext>
                </a:extLst>
              </p:cNvPr>
              <p:cNvSpPr/>
              <p:nvPr/>
            </p:nvSpPr>
            <p:spPr>
              <a:xfrm>
                <a:off x="179390" y="3412454"/>
                <a:ext cx="220307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[[3 3 3] </a:t>
                </a:r>
              </a:p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[6 6 6]]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1B67E4-C3A3-5A4B-B224-771B0A36C08C}"/>
                </a:ext>
              </a:extLst>
            </p:cNvPr>
            <p:cNvSpPr/>
            <p:nvPr/>
          </p:nvSpPr>
          <p:spPr>
            <a:xfrm>
              <a:off x="193139" y="3681898"/>
              <a:ext cx="22030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(2, 3)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7602712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80</a:t>
            </a:fld>
            <a:endParaRPr lang="pt-BR" altLang="x-none"/>
          </a:p>
        </p:txBody>
      </p:sp>
      <p:pic>
        <p:nvPicPr>
          <p:cNvPr id="13" name="Picture 2" descr="http://images.sodahead.com/polls/003654585/643845792_Icon_round_Question_mark_answer_8_xlarge.png">
            <a:extLst>
              <a:ext uri="{FF2B5EF4-FFF2-40B4-BE49-F238E27FC236}">
                <a16:creationId xmlns:a16="http://schemas.microsoft.com/office/drawing/2014/main" id="{34327774-DBC3-FE45-8D84-492740EB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412875"/>
            <a:ext cx="446405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E0DBDA2-3DD3-A747-A4AF-82A9C8D2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8" y="404813"/>
            <a:ext cx="7427912" cy="720725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1154526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0CC7-F508-0A4D-8D9D-2D6DFDA3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NumPy Tricks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18/06/2019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9</a:t>
            </a:fld>
            <a:endParaRPr lang="pt-BR" altLang="x-none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C70D2A-5A03-264B-BF46-FAB6C6C19EDB}"/>
              </a:ext>
            </a:extLst>
          </p:cNvPr>
          <p:cNvSpPr txBox="1">
            <a:spLocks/>
          </p:cNvSpPr>
          <p:nvPr/>
        </p:nvSpPr>
        <p:spPr bwMode="auto">
          <a:xfrm>
            <a:off x="1259632" y="98008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US" sz="2800"/>
              <a:t>Broadcasting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8125A-72B3-C84F-8C94-C88072E9AEF3}"/>
              </a:ext>
            </a:extLst>
          </p:cNvPr>
          <p:cNvGrpSpPr/>
          <p:nvPr/>
        </p:nvGrpSpPr>
        <p:grpSpPr>
          <a:xfrm>
            <a:off x="185733" y="1844824"/>
            <a:ext cx="8772534" cy="4567545"/>
            <a:chOff x="179512" y="1844824"/>
            <a:chExt cx="8772534" cy="456754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0E4E75-DADF-744F-BE99-57971CFED0D6}"/>
                </a:ext>
              </a:extLst>
            </p:cNvPr>
            <p:cNvSpPr/>
            <p:nvPr/>
          </p:nvSpPr>
          <p:spPr>
            <a:xfrm>
              <a:off x="179634" y="1844824"/>
              <a:ext cx="2769317" cy="1778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],</a:t>
              </a: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]]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np.array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(x)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x.shape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6F78859-BF16-6241-A20B-32BA427E3234}"/>
                </a:ext>
              </a:extLst>
            </p:cNvPr>
            <p:cNvGrpSpPr/>
            <p:nvPr/>
          </p:nvGrpSpPr>
          <p:grpSpPr>
            <a:xfrm>
              <a:off x="2971859" y="2105002"/>
              <a:ext cx="2842011" cy="3736190"/>
              <a:chOff x="3061279" y="2088702"/>
              <a:chExt cx="2842011" cy="373619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BB63A3B-1BF2-CC45-BFEA-6888D827F702}"/>
                  </a:ext>
                </a:extLst>
              </p:cNvPr>
              <p:cNvSpPr/>
              <p:nvPr/>
            </p:nvSpPr>
            <p:spPr>
              <a:xfrm>
                <a:off x="3133973" y="2088702"/>
                <a:ext cx="2769317" cy="151216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72000" rtlCol="0" anchor="t">
                <a:no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y2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[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4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]</a:t>
                </a:r>
              </a:p>
              <a:p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y2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np.array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(y2)</a:t>
                </a:r>
              </a:p>
              <a:p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print(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y2.shape</a:t>
                </a:r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3CE24DC-1A04-0840-BD22-E19B2C9A0E80}"/>
                  </a:ext>
                </a:extLst>
              </p:cNvPr>
              <p:cNvSpPr/>
              <p:nvPr/>
            </p:nvSpPr>
            <p:spPr>
              <a:xfrm>
                <a:off x="3061279" y="5178561"/>
                <a:ext cx="220307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[[3  4  5] </a:t>
                </a:r>
              </a:p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[6  8 10]]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6DE3A19-8789-1849-A9F3-4DD80E451E24}"/>
                  </a:ext>
                </a:extLst>
              </p:cNvPr>
              <p:cNvSpPr/>
              <p:nvPr/>
            </p:nvSpPr>
            <p:spPr>
              <a:xfrm>
                <a:off x="3132999" y="4398132"/>
                <a:ext cx="2769317" cy="73639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72000" rtlCol="0" anchor="t">
                <a:no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z2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x </a:t>
                </a:r>
                <a:r>
                  <a:rPr lang="en-US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*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y2</a:t>
                </a:r>
              </a:p>
              <a:p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(z2)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A2DF886-9A76-294B-83D6-651FDFB11D41}"/>
                  </a:ext>
                </a:extLst>
              </p:cNvPr>
              <p:cNvSpPr/>
              <p:nvPr/>
            </p:nvSpPr>
            <p:spPr>
              <a:xfrm>
                <a:off x="3150412" y="3628724"/>
                <a:ext cx="220307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(3,)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31358D6-6B41-2142-8E42-30212BADDE3E}"/>
                </a:ext>
              </a:extLst>
            </p:cNvPr>
            <p:cNvSpPr/>
            <p:nvPr/>
          </p:nvSpPr>
          <p:spPr>
            <a:xfrm>
              <a:off x="5908617" y="1856645"/>
              <a:ext cx="3043429" cy="17723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y3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[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</a:t>
              </a:r>
            </a:p>
            <a:p>
              <a:endParaRPr lang="en-US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y3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np.array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(y3)</a:t>
              </a:r>
            </a:p>
            <a:p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y3 </a:t>
              </a:r>
              <a:r>
                <a:rPr lang="en-US" b="1">
                  <a:solidFill>
                    <a:srgbClr val="AA22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y3[:, </a:t>
              </a:r>
              <a:r>
                <a:rPr lang="en-US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np.newaxis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</a:t>
              </a:r>
            </a:p>
            <a:p>
              <a:endParaRPr lang="en-US">
                <a:solidFill>
                  <a:srgbClr val="088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rgbClr val="088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</a:t>
              </a:r>
              <a:r>
                <a: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(z3.shape)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9171169-4354-3646-AA5F-3655E344F5B3}"/>
                </a:ext>
              </a:extLst>
            </p:cNvPr>
            <p:cNvGrpSpPr/>
            <p:nvPr/>
          </p:nvGrpSpPr>
          <p:grpSpPr>
            <a:xfrm>
              <a:off x="179512" y="4414432"/>
              <a:ext cx="2769439" cy="1997937"/>
              <a:chOff x="179390" y="2060848"/>
              <a:chExt cx="2769439" cy="199793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1D16066-E64B-AF4D-AAF3-5276B80DBFDB}"/>
                  </a:ext>
                </a:extLst>
              </p:cNvPr>
              <p:cNvSpPr/>
              <p:nvPr/>
            </p:nvSpPr>
            <p:spPr>
              <a:xfrm>
                <a:off x="179512" y="2060848"/>
                <a:ext cx="2769317" cy="12778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2000" bIns="72000" rtlCol="0" anchor="t">
                <a:noAutofit/>
              </a:bodyPr>
              <a:lstStyle/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y1 = 3</a:t>
                </a:r>
              </a:p>
              <a:p>
                <a:endParaRPr lang="en-US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z1 </a:t>
                </a:r>
                <a:r>
                  <a:rPr lang="en-US" b="1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x </a:t>
                </a:r>
                <a:r>
                  <a:rPr lang="en-US">
                    <a:solidFill>
                      <a:srgbClr val="AA22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*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y1</a:t>
                </a:r>
              </a:p>
              <a:p>
                <a:r>
                  <a:rPr lang="en-US">
                    <a:solidFill>
                      <a:srgbClr val="088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US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(z1)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5519DA-3127-0D49-9752-A61AD51398CF}"/>
                  </a:ext>
                </a:extLst>
              </p:cNvPr>
              <p:cNvSpPr/>
              <p:nvPr/>
            </p:nvSpPr>
            <p:spPr>
              <a:xfrm>
                <a:off x="179390" y="3412454"/>
                <a:ext cx="220307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[[3 3 3] </a:t>
                </a:r>
              </a:p>
              <a:p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[6 6 6]]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91B67E4-C3A3-5A4B-B224-771B0A36C08C}"/>
                </a:ext>
              </a:extLst>
            </p:cNvPr>
            <p:cNvSpPr/>
            <p:nvPr/>
          </p:nvSpPr>
          <p:spPr>
            <a:xfrm>
              <a:off x="193139" y="3681898"/>
              <a:ext cx="22030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(2, 3)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E970648-979E-F940-8B10-D10834FA58B1}"/>
                </a:ext>
              </a:extLst>
            </p:cNvPr>
            <p:cNvSpPr/>
            <p:nvPr/>
          </p:nvSpPr>
          <p:spPr>
            <a:xfrm>
              <a:off x="5907524" y="3681898"/>
              <a:ext cx="22030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(2,)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699271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itle Slid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mpty with titl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47571</TotalTime>
  <Words>8310</Words>
  <Application>Microsoft Macintosh PowerPoint</Application>
  <PresentationFormat>On-screen Show (4:3)</PresentationFormat>
  <Paragraphs>1456</Paragraphs>
  <Slides>80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Arial</vt:lpstr>
      <vt:lpstr>Calibri</vt:lpstr>
      <vt:lpstr>Consolas</vt:lpstr>
      <vt:lpstr>Lato</vt:lpstr>
      <vt:lpstr>Monaco</vt:lpstr>
      <vt:lpstr>Title Slide</vt:lpstr>
      <vt:lpstr>Empty with title</vt:lpstr>
      <vt:lpstr>Python Tutorial Series 2019 Data Analysis &amp; Visualization 2 SciPy, Image display and Manipulation</vt:lpstr>
      <vt:lpstr>Zen of Python</vt:lpstr>
      <vt:lpstr>Previously...</vt:lpstr>
      <vt:lpstr>Data Analysis and Visualization</vt:lpstr>
      <vt:lpstr>NumPy Tricks</vt:lpstr>
      <vt:lpstr>NumPy Tricks</vt:lpstr>
      <vt:lpstr>NumPy Tricks</vt:lpstr>
      <vt:lpstr>NumPy Tricks</vt:lpstr>
      <vt:lpstr>NumPy Tricks</vt:lpstr>
      <vt:lpstr>NumPy Tricks</vt:lpstr>
      <vt:lpstr>NumPy Tricks</vt:lpstr>
      <vt:lpstr>NumPy Tricks</vt:lpstr>
      <vt:lpstr>NumPy Tricks</vt:lpstr>
      <vt:lpstr>NumPy Tricks</vt:lpstr>
      <vt:lpstr>NumPy Tricks</vt:lpstr>
      <vt:lpstr>NumPy Tricks</vt:lpstr>
      <vt:lpstr>NumPy Tricks</vt:lpstr>
      <vt:lpstr>NumPy Tricks</vt:lpstr>
      <vt:lpstr>NumPy Tricks</vt:lpstr>
      <vt:lpstr>NumPy Tricks</vt:lpstr>
      <vt:lpstr>NumPy Tricks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Display</vt:lpstr>
      <vt:lpstr>Image Manipulation</vt:lpstr>
      <vt:lpstr>Image Manipulation</vt:lpstr>
      <vt:lpstr>Image Manipulation</vt:lpstr>
      <vt:lpstr>Image Manipulation</vt:lpstr>
      <vt:lpstr>Image Manipulation</vt:lpstr>
      <vt:lpstr>Image Manipulation</vt:lpstr>
      <vt:lpstr>Image Manipulation</vt:lpstr>
      <vt:lpstr>Image Manipulation</vt:lpstr>
      <vt:lpstr>Image Manipulation</vt:lpstr>
      <vt:lpstr>Image Manipulation</vt:lpstr>
      <vt:lpstr>Image Manipulation</vt:lpstr>
      <vt:lpstr>Image Manipulation</vt:lpstr>
      <vt:lpstr>Image Manipulation</vt:lpstr>
      <vt:lpstr>Image Manipulation</vt:lpstr>
      <vt:lpstr>SciPy</vt:lpstr>
      <vt:lpstr>SciPy</vt:lpstr>
      <vt:lpstr>SciPy</vt:lpstr>
      <vt:lpstr>SciPy</vt:lpstr>
      <vt:lpstr>SciPy</vt:lpstr>
      <vt:lpstr>SciPy</vt:lpstr>
      <vt:lpstr>Image Manipulation</vt:lpstr>
      <vt:lpstr>Image Manipulation</vt:lpstr>
      <vt:lpstr>Image Manipulation</vt:lpstr>
      <vt:lpstr>Image Manipulation</vt:lpstr>
      <vt:lpstr>Image Manipulation</vt:lpstr>
      <vt:lpstr>Image Manipulation</vt:lpstr>
      <vt:lpstr>Image Manipulation</vt:lpstr>
      <vt:lpstr>Image Manipulation</vt:lpstr>
      <vt:lpstr>Image Manipulation</vt:lpstr>
      <vt:lpstr>Image Manipulation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Bruno Quint</dc:creator>
  <cp:lastModifiedBy>Bruno Quint</cp:lastModifiedBy>
  <cp:revision>684</cp:revision>
  <cp:lastPrinted>2019-06-18T14:55:09Z</cp:lastPrinted>
  <dcterms:created xsi:type="dcterms:W3CDTF">2015-09-26T21:55:49Z</dcterms:created>
  <dcterms:modified xsi:type="dcterms:W3CDTF">2019-06-18T19:31:27Z</dcterms:modified>
</cp:coreProperties>
</file>